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18"/>
  </p:notesMasterIdLst>
  <p:sldIdLst>
    <p:sldId id="307"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Lst>
  <p:sldSz cx="9144000" cy="5143500" type="screen16x9"/>
  <p:notesSz cx="6858000" cy="9144000"/>
  <p:embeddedFontLst>
    <p:embeddedFont>
      <p:font typeface="Encode Sans"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06" autoAdjust="0"/>
  </p:normalViewPr>
  <p:slideViewPr>
    <p:cSldViewPr snapToGrid="0">
      <p:cViewPr varScale="1">
        <p:scale>
          <a:sx n="135" d="100"/>
          <a:sy n="135" d="100"/>
        </p:scale>
        <p:origin x="-7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478673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407deba2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407deba2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Say: </a:t>
            </a:r>
            <a:r>
              <a:rPr lang="en">
                <a:solidFill>
                  <a:schemeClr val="dk1"/>
                </a:solidFill>
              </a:rPr>
              <a:t> “In Session 205, we will explore “Leadership” not only in the day to day operation of the troop but in training up and developing servant leaders.  </a:t>
            </a:r>
            <a:r>
              <a:rPr lang="en" b="1">
                <a:solidFill>
                  <a:schemeClr val="dk1"/>
                </a:solidFill>
              </a:rPr>
              <a:t/>
            </a:r>
            <a:br>
              <a:rPr lang="en" b="1">
                <a:solidFill>
                  <a:schemeClr val="dk1"/>
                </a:solidFill>
              </a:rPr>
            </a:br>
            <a:r>
              <a:rPr lang="en">
                <a:solidFill>
                  <a:schemeClr val="dk1"/>
                </a:solidFill>
              </a:rPr>
              <a:t>As we read in Mark 10:45, Jesus is the greatest teacher and example of servant leadership:  </a:t>
            </a:r>
            <a:r>
              <a:rPr lang="en"/>
              <a:t>“For even the Son of Man did not come to be served, but to serve, and to give his life as a ransom for many.”  </a:t>
            </a:r>
            <a:r>
              <a:rPr lang="en" b="1">
                <a:solidFill>
                  <a:schemeClr val="dk1"/>
                </a:solidFill>
              </a:rPr>
              <a:t>(click)</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7c2e5bf1a1_1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7c2e5bf1a1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“Patrol Members do not have to do everything on a schedule, but certain things should be put on a duty roster and done in a structured manner within the patrol.</a:t>
            </a:r>
            <a:endParaRPr/>
          </a:p>
          <a:p>
            <a:pPr marL="0" lvl="0" indent="0" algn="l" rtl="0">
              <a:spcBef>
                <a:spcPts val="0"/>
              </a:spcBef>
              <a:spcAft>
                <a:spcPts val="0"/>
              </a:spcAft>
              <a:buNone/>
            </a:pPr>
            <a:endParaRPr/>
          </a:p>
          <a:p>
            <a:pPr marL="0" lvl="0" indent="0" algn="l" rtl="0">
              <a:spcBef>
                <a:spcPts val="0"/>
              </a:spcBef>
              <a:spcAft>
                <a:spcPts val="0"/>
              </a:spcAft>
              <a:buNone/>
            </a:pPr>
            <a:r>
              <a:rPr lang="en" b="1"/>
              <a:t>(click) </a:t>
            </a:r>
            <a:r>
              <a:rPr lang="en"/>
              <a:t>COOKING:  Each boy should gain skills and confidence preparing a variety of menus and food.  Success should be measured.  This is an important skill for learning self-reliance and project management.</a:t>
            </a:r>
            <a:br>
              <a:rPr lang="en"/>
            </a:br>
            <a:endParaRPr/>
          </a:p>
          <a:p>
            <a:pPr marL="0" lvl="0" indent="0" algn="l" rtl="0">
              <a:spcBef>
                <a:spcPts val="0"/>
              </a:spcBef>
              <a:spcAft>
                <a:spcPts val="0"/>
              </a:spcAft>
              <a:buNone/>
            </a:pPr>
            <a:r>
              <a:rPr lang="en" b="1">
                <a:solidFill>
                  <a:schemeClr val="dk1"/>
                </a:solidFill>
              </a:rPr>
              <a:t>(click) </a:t>
            </a:r>
            <a:r>
              <a:rPr lang="en"/>
              <a:t>CLEANUP:  Washing cooking and serving utensils properly is a health and safety issue.  It is a responsibility that needs to be completed for the welfare of the patrol and troop.  </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t>FIRE TENDING:  Starting, feeding, and putting out a fire are big responsibilities.  They should be taken seriously.</a:t>
            </a:r>
            <a:br>
              <a:rPr lang="en"/>
            </a:br>
            <a:endParaRPr/>
          </a:p>
          <a:p>
            <a:pPr marL="0" lvl="0" indent="0" algn="l" rtl="0">
              <a:spcBef>
                <a:spcPts val="0"/>
              </a:spcBef>
              <a:spcAft>
                <a:spcPts val="0"/>
              </a:spcAft>
              <a:buNone/>
            </a:pPr>
            <a:r>
              <a:rPr lang="en" b="1">
                <a:solidFill>
                  <a:schemeClr val="dk1"/>
                </a:solidFill>
              </a:rPr>
              <a:t>(click) </a:t>
            </a:r>
            <a:r>
              <a:rPr lang="en"/>
              <a:t>ERRANDS:  By doing other and sometimes smaller tasks needed for the patrol, a Trailman shows what type of leader he will become.  </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t>LAYOUT:  Setting up camp with structure helps to build leadership in Trailman.  A proper layout for the patrol campsite shows proven leadership.” </a:t>
            </a:r>
            <a:r>
              <a:rPr lang="en" b="1">
                <a:solidFill>
                  <a:schemeClr val="dk1"/>
                </a:solidFill>
              </a:rPr>
              <a:t>(click)</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i="1">
                <a:solidFill>
                  <a:srgbClr val="0000FF"/>
                </a:solidFill>
              </a:rPr>
              <a:t> </a:t>
            </a:r>
            <a:r>
              <a:rPr lang="en" b="1" i="1">
                <a:solidFill>
                  <a:srgbClr val="0000FF"/>
                </a:solidFill>
              </a:rPr>
              <a:t>Resource: pgs. 305-353 The Trailman's Handbook</a:t>
            </a:r>
            <a:endParaRPr i="1">
              <a:solidFill>
                <a:srgbClr val="0000FF"/>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78ef4eaeb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78ef4eaeb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Say: </a:t>
            </a:r>
            <a:r>
              <a:rPr lang="en"/>
              <a:t> The way to create patrol spirit is through emulation and competition.  The patrol method will not succeed without patrol spirit.  The use of a patrol flag is a representation of who they are, what their name is.  The patrol call shouted out celebrates a job well done.  Patrols bond when they work together and build strong ties with one another.  Healthy competition against other patrols will help practice skills they have learned and it will encourage unity.”  </a:t>
            </a:r>
            <a:r>
              <a:rPr lang="en" b="1">
                <a:solidFill>
                  <a:schemeClr val="dk1"/>
                </a:solidFill>
              </a:rPr>
              <a:t>(click)</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i="1">
                <a:solidFill>
                  <a:srgbClr val="0000FF"/>
                </a:solidFill>
              </a:rPr>
              <a:t>Resource: pgs. 305-353 The Trailman's Handbook</a:t>
            </a:r>
            <a:endParaRPr i="1">
              <a:solidFill>
                <a:srgbClr val="0000FF"/>
              </a:solidFill>
            </a:endParaRPr>
          </a:p>
          <a:p>
            <a:pPr marL="0" lvl="0" indent="0" algn="l" rtl="0">
              <a:spcBef>
                <a:spcPts val="0"/>
              </a:spcBef>
              <a:spcAft>
                <a:spcPts val="0"/>
              </a:spcAft>
              <a:buNone/>
            </a:pPr>
            <a:endParaRPr i="1">
              <a:solidFill>
                <a:srgbClr val="0000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78ef4eaeb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78ef4eaeb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“At the Navigators and Adventurers levels, leadership is taken to another level with the Officer’s Conference.  </a:t>
            </a:r>
            <a:r>
              <a:rPr lang="en" b="1"/>
              <a:t>(click) </a:t>
            </a:r>
            <a:r>
              <a:rPr lang="en"/>
              <a:t>Patrol Leaders, Jr. Patrol Leaders, the elected youth Officers, other Troop appointed youth leaders</a:t>
            </a:r>
            <a:r>
              <a:rPr lang="en">
                <a:solidFill>
                  <a:schemeClr val="dk1"/>
                </a:solidFill>
              </a:rPr>
              <a:t> together with the Troopmaster, Advisor, Trailmaster and Trail Guides</a:t>
            </a:r>
            <a:r>
              <a:rPr lang="en"/>
              <a:t> meet regularly, separate from normal patrol meetings to plan and set agendas for all of the patrols.  The Officer's Conference alongside the Troop Committee leads the development of an exciting Annual Program plan that encourages fun, fellowship, and personal growth within the framework of the Trail Life program.”  </a:t>
            </a:r>
            <a:r>
              <a:rPr lang="en" b="1">
                <a:solidFill>
                  <a:schemeClr val="dk1"/>
                </a:solidFill>
              </a:rPr>
              <a:t>(click)</a:t>
            </a:r>
            <a:r>
              <a:rPr lang="en"/>
              <a:t/>
            </a:r>
            <a:br>
              <a:rPr lang="en"/>
            </a:br>
            <a:endParaRPr/>
          </a:p>
          <a:p>
            <a:pPr marL="0" lvl="0" indent="0" algn="l" rtl="0">
              <a:spcBef>
                <a:spcPts val="0"/>
              </a:spcBef>
              <a:spcAft>
                <a:spcPts val="0"/>
              </a:spcAft>
              <a:buClr>
                <a:schemeClr val="dk1"/>
              </a:buClr>
              <a:buSzPts val="1100"/>
              <a:buFont typeface="Arial"/>
              <a:buNone/>
            </a:pPr>
            <a:r>
              <a:rPr lang="en" b="1" i="1">
                <a:solidFill>
                  <a:srgbClr val="0000FF"/>
                </a:solidFill>
              </a:rPr>
              <a:t>Resource: pgs. 305-353 The Trailman's Handbook</a:t>
            </a:r>
            <a:endParaRPr i="1">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7c27398dd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7c27398dd3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“The Woodlands Trail has patrols led entirely by adults </a:t>
            </a:r>
            <a:r>
              <a:rPr lang="en" b="1"/>
              <a:t>(click) </a:t>
            </a:r>
            <a:r>
              <a:rPr lang="en"/>
              <a:t>who model fair, wise, and patient leadership.  While this age level does not use the full Patrol Method, members learn the first great leadership skill: the most important person you lead is yourself.  Each Fox, Hawk and Mountain Lion Trailman is expected to grow toward leading himself well, whether anyone else is watching or not.”  </a:t>
            </a:r>
            <a:r>
              <a:rPr lang="en" b="1">
                <a:solidFill>
                  <a:schemeClr val="dk1"/>
                </a:solidFill>
              </a:rPr>
              <a:t>(click)</a:t>
            </a:r>
            <a:r>
              <a:rPr lang="en"/>
              <a:t/>
            </a:r>
            <a:br>
              <a:rPr lang="en"/>
            </a:br>
            <a:endParaRPr/>
          </a:p>
          <a:p>
            <a:pPr marL="0" lvl="0" indent="0" algn="l" rtl="0">
              <a:spcBef>
                <a:spcPts val="0"/>
              </a:spcBef>
              <a:spcAft>
                <a:spcPts val="0"/>
              </a:spcAft>
              <a:buNone/>
            </a:pPr>
            <a:r>
              <a:rPr lang="en" i="1">
                <a:solidFill>
                  <a:srgbClr val="0000FF"/>
                </a:solidFill>
              </a:rPr>
              <a:t>The Trailman's Handbook pg 273</a:t>
            </a:r>
            <a:endParaRPr i="1">
              <a:solidFill>
                <a:srgbClr val="0000FF"/>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7c27398dd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7c27398dd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Say:</a:t>
            </a:r>
            <a:r>
              <a:rPr lang="en"/>
              <a:t>  ”As the center of a Trailman's life moves outward, his desire to control the environment shifts with it.  This is how leadership works in the boy becoming a man, gradually shifting from a way to receive to a way to give.  Training Youth Leaders is an investment in their lives as a step to becoming a godly man.</a:t>
            </a:r>
            <a:br>
              <a:rPr lang="en"/>
            </a:br>
            <a:r>
              <a:rPr lang="en"/>
              <a:t>We believe it is critical for all leaders, at all levels to develop skills for passing on servant leadership abilities and experiences to the next generation. </a:t>
            </a:r>
            <a:r>
              <a:rPr lang="en" b="1"/>
              <a:t>(click)</a:t>
            </a:r>
            <a:endParaRPr b="1"/>
          </a:p>
          <a:p>
            <a:pPr marL="0" lvl="0" indent="0" algn="l" rtl="0">
              <a:spcBef>
                <a:spcPts val="0"/>
              </a:spcBef>
              <a:spcAft>
                <a:spcPts val="0"/>
              </a:spcAft>
              <a:buClr>
                <a:schemeClr val="dk1"/>
              </a:buClr>
              <a:buSzPts val="1100"/>
              <a:buFont typeface="Arial"/>
              <a:buNone/>
            </a:pPr>
            <a:r>
              <a:rPr lang="en"/>
              <a:t>“You then, my child, be strengthened by the grace that is in Christ Jesus, and what you have heard from me in the presence of many witnesses entrust to faithful men, who will be able to teach others also.”  </a:t>
            </a:r>
            <a:r>
              <a:rPr lang="en" b="1">
                <a:solidFill>
                  <a:schemeClr val="dk1"/>
                </a:solidFill>
              </a:rPr>
              <a:t>(click)</a:t>
            </a:r>
            <a:endParaRPr/>
          </a:p>
          <a:p>
            <a:pPr marL="0" lvl="0" indent="0" algn="l" rtl="0">
              <a:spcBef>
                <a:spcPts val="0"/>
              </a:spcBef>
              <a:spcAft>
                <a:spcPts val="0"/>
              </a:spcAft>
              <a:buNone/>
            </a:pPr>
            <a:endParaRPr/>
          </a:p>
          <a:p>
            <a:pPr marL="0" lvl="0" indent="0" algn="l" rtl="0">
              <a:spcBef>
                <a:spcPts val="0"/>
              </a:spcBef>
              <a:spcAft>
                <a:spcPts val="0"/>
              </a:spcAft>
              <a:buNone/>
            </a:pPr>
            <a:endParaRPr i="1">
              <a:solidFill>
                <a:srgbClr val="0000FF"/>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7c27398dd3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7c27398dd3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Say: </a:t>
            </a:r>
            <a:r>
              <a:rPr lang="en"/>
              <a:t> “Every skill learned goes through three stages:  when you can't get it right, when you can get it right, and when you can't get it wrong.  The Discipleship Square is a teaching tool to help Trail Guides with teaching, demonstration, mentorship, and application.  This tool is modeled after Jesus’ example of how he taught his disciples and still teaches each of us.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Step one is I Do, You Watch:  Tell the Trailman why the skill is important.  Communicate this clearly.</a:t>
            </a: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Step two is</a:t>
            </a:r>
            <a:r>
              <a:rPr lang="en"/>
              <a:t> I Do, You Help:  Demonstrate the skill slowly and explain each step along the way.  After the first exhibition do another one a little more quickly still ensuring to show all the steps clearly.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Step three is You Do, I Help:  Allow the Trailmen to show what was just taught and help them when they get stuck in a step.  Encourage with patience.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Step four is You Do, I Cheer:  Trail Guides want every Trailman to succeed.  As they repeat what was taught, encourage practice so that they can't get it wrong.”  </a:t>
            </a:r>
            <a:r>
              <a:rPr lang="en" b="1">
                <a:solidFill>
                  <a:schemeClr val="dk1"/>
                </a:solidFill>
              </a:rPr>
              <a:t>(click)</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i="1">
                <a:solidFill>
                  <a:srgbClr val="0000FF"/>
                </a:solidFill>
              </a:rPr>
              <a:t> Resource: pg. 332-334 The Trailman’s Handbook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7407deba2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7407deba2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Say:  “</a:t>
            </a:r>
            <a:r>
              <a:rPr lang="en">
                <a:solidFill>
                  <a:schemeClr val="dk1"/>
                </a:solidFill>
              </a:rPr>
              <a:t>Are there questions about what has been shared?”</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rgbClr val="0000FF"/>
                </a:solidFill>
              </a:rPr>
              <a:t>(</a:t>
            </a:r>
            <a:r>
              <a:rPr lang="en" b="1" i="1">
                <a:solidFill>
                  <a:schemeClr val="dk1"/>
                </a:solidFill>
              </a:rPr>
              <a:t>click</a:t>
            </a:r>
            <a:r>
              <a:rPr lang="en" i="1">
                <a:solidFill>
                  <a:srgbClr val="0000FF"/>
                </a:solidFill>
              </a:rPr>
              <a:t> when you’re ready to move on)</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c6a15be88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c6a15be88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“Leading by serving is the best and most effective way to help accomplish the mission of guiding generations of courageous young men to honor God, lead with integrity, serve others, and experience outdoor adventure.</a:t>
            </a:r>
            <a:endParaRPr/>
          </a:p>
          <a:p>
            <a:pPr marL="0" lvl="0" indent="0" algn="l" rtl="0">
              <a:spcBef>
                <a:spcPts val="0"/>
              </a:spcBef>
              <a:spcAft>
                <a:spcPts val="0"/>
              </a:spcAft>
              <a:buNone/>
            </a:pPr>
            <a:r>
              <a:rPr lang="en"/>
              <a:t>Servant leadership should be the aim and style of every Trail Life leader.  The following list are some attributes of servant leadership that should be present in every Troop:</a:t>
            </a:r>
            <a:br>
              <a:rPr lang="en"/>
            </a:br>
            <a:r>
              <a:rPr lang="en"/>
              <a:t>a desire to serve anyone,</a:t>
            </a:r>
            <a:endParaRPr b="1"/>
          </a:p>
          <a:p>
            <a:pPr marL="0" lvl="0" indent="0" algn="l" rtl="0">
              <a:spcBef>
                <a:spcPts val="0"/>
              </a:spcBef>
              <a:spcAft>
                <a:spcPts val="0"/>
              </a:spcAft>
              <a:buNone/>
            </a:pPr>
            <a:r>
              <a:rPr lang="en"/>
              <a:t>shared power and responsibilities,</a:t>
            </a:r>
            <a:br>
              <a:rPr lang="en"/>
            </a:br>
            <a:r>
              <a:rPr lang="en"/>
              <a:t>other’s needs are first,</a:t>
            </a:r>
            <a:endParaRPr/>
          </a:p>
          <a:p>
            <a:pPr marL="0" lvl="0" indent="0" algn="l" rtl="0">
              <a:spcBef>
                <a:spcPts val="0"/>
              </a:spcBef>
              <a:spcAft>
                <a:spcPts val="0"/>
              </a:spcAft>
              <a:buNone/>
            </a:pPr>
            <a:r>
              <a:rPr lang="en"/>
              <a:t>Encouragement for people to develop and perform as highly as possible, and </a:t>
            </a:r>
            <a:endParaRPr/>
          </a:p>
          <a:p>
            <a:pPr marL="0" lvl="0" indent="0" algn="l" rtl="0">
              <a:spcBef>
                <a:spcPts val="0"/>
              </a:spcBef>
              <a:spcAft>
                <a:spcPts val="0"/>
              </a:spcAft>
              <a:buNone/>
            </a:pPr>
            <a:r>
              <a:rPr lang="en"/>
              <a:t>A Christ-like attitude.” </a:t>
            </a:r>
            <a:r>
              <a:rPr lang="en" b="1">
                <a:solidFill>
                  <a:schemeClr val="dk1"/>
                </a:solidFill>
              </a:rPr>
              <a:t>(click)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c2e5bf1a1_1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7c2e5bf1a1_1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Adult Troop leadership is where modelling servant leadership should shine brightest.  Knowing that, each Troop leader should have the two following goals in mind while leading his Troop or program level:   </a:t>
            </a:r>
            <a:r>
              <a:rPr lang="en" b="1">
                <a:solidFill>
                  <a:schemeClr val="dk1"/>
                </a:solidFill>
              </a:rPr>
              <a:t>(click) </a:t>
            </a:r>
            <a:r>
              <a:rPr lang="en"/>
              <a:t>leadership for action and </a:t>
            </a:r>
            <a:r>
              <a:rPr lang="en" b="1">
                <a:solidFill>
                  <a:schemeClr val="dk1"/>
                </a:solidFill>
              </a:rPr>
              <a:t>(click)</a:t>
            </a:r>
            <a:r>
              <a:rPr lang="en"/>
              <a:t> leadership for growth.  Each of these goals have distinct skills that Trail Guides and Troop leaders should know and practice.  </a:t>
            </a:r>
            <a:r>
              <a:rPr lang="en" b="1">
                <a:solidFill>
                  <a:schemeClr val="dk1"/>
                </a:solidFill>
              </a:rPr>
              <a:t>(click)</a:t>
            </a:r>
            <a:endParaRPr/>
          </a:p>
          <a:p>
            <a:pPr marL="0" lvl="0" indent="0" algn="l" rtl="0">
              <a:spcBef>
                <a:spcPts val="0"/>
              </a:spcBef>
              <a:spcAft>
                <a:spcPts val="0"/>
              </a:spcAft>
              <a:buClr>
                <a:schemeClr val="dk1"/>
              </a:buClr>
              <a:buSzPts val="1100"/>
              <a:buFont typeface="Arial"/>
              <a:buNone/>
            </a:pPr>
            <a:endParaRPr i="1">
              <a:solidFill>
                <a:srgbClr val="0000FF"/>
              </a:solidFill>
            </a:endParaRPr>
          </a:p>
          <a:p>
            <a:pPr marL="0" lvl="0" indent="0" algn="l" rtl="0">
              <a:spcBef>
                <a:spcPts val="0"/>
              </a:spcBef>
              <a:spcAft>
                <a:spcPts val="0"/>
              </a:spcAft>
              <a:buClr>
                <a:schemeClr val="dk1"/>
              </a:buClr>
              <a:buSzPts val="1100"/>
              <a:buFont typeface="Arial"/>
              <a:buNone/>
            </a:pPr>
            <a:endParaRPr i="1">
              <a:solidFill>
                <a:srgbClr val="0000FF"/>
              </a:solidFill>
            </a:endParaRPr>
          </a:p>
          <a:p>
            <a:pPr marL="0" lvl="0" indent="0" algn="l" rtl="0">
              <a:spcBef>
                <a:spcPts val="0"/>
              </a:spcBef>
              <a:spcAft>
                <a:spcPts val="0"/>
              </a:spcAft>
              <a:buNone/>
            </a:pPr>
            <a:endParaRPr i="1">
              <a:solidFill>
                <a:srgbClr val="0000FF"/>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c6a15be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c6a15be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Leadership for Action skills require a leader to: </a:t>
            </a:r>
            <a:r>
              <a:rPr lang="en" b="1">
                <a:solidFill>
                  <a:schemeClr val="dk1"/>
                </a:solidFill>
              </a:rPr>
              <a:t>(click)</a:t>
            </a:r>
            <a:endParaRPr/>
          </a:p>
          <a:p>
            <a:pPr marL="0" lvl="0" indent="0" algn="l" rtl="0">
              <a:spcBef>
                <a:spcPts val="0"/>
              </a:spcBef>
              <a:spcAft>
                <a:spcPts val="0"/>
              </a:spcAft>
              <a:buClr>
                <a:schemeClr val="dk1"/>
              </a:buClr>
              <a:buSzPts val="1100"/>
              <a:buFont typeface="Arial"/>
              <a:buNone/>
            </a:pPr>
            <a:r>
              <a:rPr lang="en" b="1" u="sng"/>
              <a:t>Determine Potential</a:t>
            </a:r>
            <a:r>
              <a:rPr lang="en"/>
              <a:t>:  Understand the strengths and weaknesses of the group.  A question to ask is, “what could the group do with the right training and experience?” </a:t>
            </a:r>
            <a:r>
              <a:rPr lang="en" b="1">
                <a:solidFill>
                  <a:schemeClr val="dk1"/>
                </a:solidFill>
              </a:rPr>
              <a:t>(click)</a:t>
            </a:r>
            <a:endParaRPr/>
          </a:p>
          <a:p>
            <a:pPr marL="0" lvl="0" indent="0" algn="l" rtl="0">
              <a:spcBef>
                <a:spcPts val="0"/>
              </a:spcBef>
              <a:spcAft>
                <a:spcPts val="0"/>
              </a:spcAft>
              <a:buClr>
                <a:schemeClr val="dk1"/>
              </a:buClr>
              <a:buSzPts val="1100"/>
              <a:buFont typeface="Arial"/>
              <a:buNone/>
            </a:pPr>
            <a:r>
              <a:rPr lang="en" b="1" u="sng"/>
              <a:t>Make a Plan</a:t>
            </a:r>
            <a:r>
              <a:rPr lang="en"/>
              <a:t>:  Draw up a desirable goal that is within the group’s potential.  See what skills and experiences are needed to reach it. </a:t>
            </a:r>
            <a:r>
              <a:rPr lang="en" b="1">
                <a:solidFill>
                  <a:schemeClr val="dk1"/>
                </a:solidFill>
              </a:rPr>
              <a:t>(click)</a:t>
            </a:r>
            <a:endParaRPr/>
          </a:p>
          <a:p>
            <a:pPr marL="0" lvl="0" indent="0" algn="l" rtl="0">
              <a:spcBef>
                <a:spcPts val="0"/>
              </a:spcBef>
              <a:spcAft>
                <a:spcPts val="0"/>
              </a:spcAft>
              <a:buClr>
                <a:schemeClr val="dk1"/>
              </a:buClr>
              <a:buSzPts val="1100"/>
              <a:buFont typeface="Arial"/>
              <a:buNone/>
            </a:pPr>
            <a:r>
              <a:rPr lang="en" b="1" u="sng"/>
              <a:t>Meet Your Potential</a:t>
            </a:r>
            <a:r>
              <a:rPr lang="en"/>
              <a:t>:  Through teaching and practice, prepare to achieve the goal.  Pay special attention to the individual needs of members, as no two are alike. </a:t>
            </a:r>
            <a:r>
              <a:rPr lang="en" b="1">
                <a:solidFill>
                  <a:schemeClr val="dk1"/>
                </a:solidFill>
              </a:rPr>
              <a:t>(click)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c6a15be8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7c6a15be8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Leadership for Growth Skills require a leader to: </a:t>
            </a:r>
            <a:r>
              <a:rPr lang="en" b="1"/>
              <a:t>(click)</a:t>
            </a:r>
            <a:endParaRPr b="1"/>
          </a:p>
          <a:p>
            <a:pPr marL="0" lvl="0" indent="0" algn="l" rtl="0">
              <a:spcBef>
                <a:spcPts val="0"/>
              </a:spcBef>
              <a:spcAft>
                <a:spcPts val="0"/>
              </a:spcAft>
              <a:buNone/>
            </a:pPr>
            <a:r>
              <a:rPr lang="en" b="1" u="sng"/>
              <a:t>Use Effective Communication</a:t>
            </a:r>
            <a:r>
              <a:rPr lang="en"/>
              <a:t>:  Ensure a good flow of information by using good listening and speaking skills.  When people know what they should be doing and how they should be doing it, they will function better.  As a leader, feedback is vital.  Both constructive criticism as well as praise should be valued. </a:t>
            </a:r>
            <a:r>
              <a:rPr lang="en" b="1">
                <a:solidFill>
                  <a:schemeClr val="dk1"/>
                </a:solidFill>
              </a:rPr>
              <a:t>(click)</a:t>
            </a:r>
            <a:endParaRPr b="1"/>
          </a:p>
          <a:p>
            <a:pPr marL="0" lvl="0" indent="0" algn="l" rtl="0">
              <a:spcBef>
                <a:spcPts val="0"/>
              </a:spcBef>
              <a:spcAft>
                <a:spcPts val="0"/>
              </a:spcAft>
              <a:buClr>
                <a:schemeClr val="dk1"/>
              </a:buClr>
              <a:buSzPts val="1100"/>
              <a:buFont typeface="Arial"/>
              <a:buNone/>
            </a:pPr>
            <a:r>
              <a:rPr lang="en" b="1" u="sng"/>
              <a:t>Lead by Example</a:t>
            </a:r>
            <a:r>
              <a:rPr lang="en"/>
              <a:t>:  People are more apt to follow and copy what is modeled for them rather than what they are just told to do.  A leader’s actions should demonstrate that he or she is a part of the group. </a:t>
            </a:r>
            <a:r>
              <a:rPr lang="en" b="1">
                <a:solidFill>
                  <a:schemeClr val="dk1"/>
                </a:solidFill>
              </a:rPr>
              <a:t>(click)</a:t>
            </a:r>
            <a:endParaRPr/>
          </a:p>
          <a:p>
            <a:pPr marL="0" lvl="0" indent="0" algn="l" rtl="0">
              <a:spcBef>
                <a:spcPts val="0"/>
              </a:spcBef>
              <a:spcAft>
                <a:spcPts val="0"/>
              </a:spcAft>
              <a:buClr>
                <a:schemeClr val="dk1"/>
              </a:buClr>
              <a:buSzPts val="1100"/>
              <a:buFont typeface="Arial"/>
              <a:buNone/>
            </a:pPr>
            <a:r>
              <a:rPr lang="en" b="1" u="sng"/>
              <a:t>Share Leadership</a:t>
            </a:r>
            <a:r>
              <a:rPr lang="en"/>
              <a:t>:  Delegating authority frees up the leader to focus on the overall direction, but it is also an important part of continuing the growth of the people you lead. </a:t>
            </a:r>
            <a:r>
              <a:rPr lang="en" b="1">
                <a:solidFill>
                  <a:schemeClr val="dk1"/>
                </a:solidFill>
              </a:rPr>
              <a:t>(click)</a:t>
            </a:r>
            <a:endParaRPr/>
          </a:p>
          <a:p>
            <a:pPr marL="0" lvl="0" indent="0" algn="l" rtl="0">
              <a:spcBef>
                <a:spcPts val="0"/>
              </a:spcBef>
              <a:spcAft>
                <a:spcPts val="0"/>
              </a:spcAft>
              <a:buClr>
                <a:schemeClr val="dk1"/>
              </a:buClr>
              <a:buSzPts val="1100"/>
              <a:buFont typeface="Arial"/>
              <a:buNone/>
            </a:pPr>
            <a:r>
              <a:rPr lang="en" b="1" u="sng"/>
              <a:t>Build Trust</a:t>
            </a:r>
            <a:r>
              <a:rPr lang="en"/>
              <a:t>:  The most important dynamic of a group is specialization, the ability of each member to bring to his full attention one task and do it well, relying on others to carry out the other needed chores.  This system only works well where there is trust in the willingness and ability of others to do their jobs.  </a:t>
            </a:r>
            <a:r>
              <a:rPr lang="en" b="1">
                <a:solidFill>
                  <a:schemeClr val="dk1"/>
                </a:solidFill>
              </a:rPr>
              <a:t>(click)</a:t>
            </a:r>
            <a:endParaRPr/>
          </a:p>
          <a:p>
            <a:pPr marL="0" lvl="0" indent="0" algn="l" rtl="0">
              <a:spcBef>
                <a:spcPts val="0"/>
              </a:spcBef>
              <a:spcAft>
                <a:spcPts val="0"/>
              </a:spcAft>
              <a:buClr>
                <a:schemeClr val="dk1"/>
              </a:buClr>
              <a:buSzPts val="1100"/>
              <a:buFont typeface="Arial"/>
              <a:buNone/>
            </a:pPr>
            <a:endParaRPr i="1">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6dffa59b5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6dffa59b5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a:t>
            </a:r>
            <a:r>
              <a:rPr lang="en">
                <a:highlight>
                  <a:srgbClr val="FFFFFF"/>
                </a:highlight>
              </a:rPr>
              <a:t> </a:t>
            </a:r>
            <a:r>
              <a:rPr lang="en"/>
              <a:t>“The teen years are a very important period for boys to learn norms of social behavior, and adults should help them do so.</a:t>
            </a:r>
            <a:br>
              <a:rPr lang="en"/>
            </a:br>
            <a:r>
              <a:rPr lang="en"/>
              <a:t>Adult Leaders should work to DEMONSTRATE rather than take control, they are giving the GIFT OF LEADERSHIP.</a:t>
            </a:r>
            <a:br>
              <a:rPr lang="en"/>
            </a:br>
            <a:r>
              <a:rPr lang="en"/>
              <a:t>As boys have more leadership ability, they need less and less from their leaders, who are increasingly there not to command but to EXPLAIN AND GUIDE. </a:t>
            </a:r>
            <a:endParaRPr/>
          </a:p>
          <a:p>
            <a:pPr marL="0" lvl="0" indent="0" algn="l" rtl="0">
              <a:spcBef>
                <a:spcPts val="0"/>
              </a:spcBef>
              <a:spcAft>
                <a:spcPts val="0"/>
              </a:spcAft>
              <a:buNone/>
            </a:pPr>
            <a:r>
              <a:rPr lang="en"/>
              <a:t>There are THREE STYLES OF LEADERSHIP a Trailman can pursue: </a:t>
            </a:r>
            <a:r>
              <a:rPr lang="en" b="1">
                <a:solidFill>
                  <a:schemeClr val="dk1"/>
                </a:solidFill>
              </a:rPr>
              <a:t>(click)</a:t>
            </a:r>
            <a:r>
              <a:rPr lang="en"/>
              <a:t/>
            </a:r>
            <a:br>
              <a:rPr lang="en"/>
            </a:br>
            <a:r>
              <a:rPr lang="en"/>
              <a:t>1.  He can try to be popular by letting members vote on everything.  Doing what everyone else wants to do is a sure way for him to become popular-until he runs into trouble.</a:t>
            </a:r>
            <a:r>
              <a:rPr lang="en" b="1">
                <a:solidFill>
                  <a:schemeClr val="dk1"/>
                </a:solidFill>
              </a:rPr>
              <a:t>(click)</a:t>
            </a:r>
            <a:r>
              <a:rPr lang="en"/>
              <a:t/>
            </a:r>
            <a:br>
              <a:rPr lang="en"/>
            </a:br>
            <a:r>
              <a:rPr lang="en"/>
              <a:t>2.  He can try to be the master by choosing what seems right to himself  by barking out orders, but soon he’ll be leading a group of one. </a:t>
            </a:r>
            <a:r>
              <a:rPr lang="en" b="1">
                <a:solidFill>
                  <a:schemeClr val="dk1"/>
                </a:solidFill>
              </a:rPr>
              <a:t>(click)</a:t>
            </a:r>
            <a:r>
              <a:rPr lang="en"/>
              <a:t/>
            </a:r>
            <a:br>
              <a:rPr lang="en"/>
            </a:br>
            <a:r>
              <a:rPr lang="en"/>
              <a:t>3.  He can be unifying. The best leaders are unifying, harnessing the experience and enthusiasm of the team while giving clarity and direction. </a:t>
            </a:r>
            <a:br>
              <a:rPr lang="en"/>
            </a:br>
            <a:r>
              <a:rPr lang="en"/>
              <a:t>Leadership should be a service leaders perform for others.</a:t>
            </a:r>
            <a:endParaRPr/>
          </a:p>
          <a:p>
            <a:pPr marL="0" lvl="0" indent="0" algn="l" rtl="0">
              <a:spcBef>
                <a:spcPts val="0"/>
              </a:spcBef>
              <a:spcAft>
                <a:spcPts val="0"/>
              </a:spcAft>
              <a:buNone/>
            </a:pPr>
            <a:r>
              <a:rPr lang="en"/>
              <a:t>All Leaders should praise publicly and correct privately.” </a:t>
            </a:r>
            <a:r>
              <a:rPr lang="en" b="1">
                <a:solidFill>
                  <a:schemeClr val="dk1"/>
                </a:solidFill>
              </a:rPr>
              <a:t>(click)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78ef4eaebf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78ef4eaebf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"One of Trail Life’s core tenants is leadership.  Nowhere is unifying, servant leadership better learned and practiced than by using the Patrol Method.  </a:t>
            </a:r>
            <a:r>
              <a:rPr lang="en" b="1"/>
              <a:t>(click) </a:t>
            </a:r>
            <a:r>
              <a:rPr lang="en"/>
              <a:t>The Patrol Method splits a Troop into small groups that explore the </a:t>
            </a:r>
            <a:r>
              <a:rPr lang="en" u="sng"/>
              <a:t>theory and practice of leadership</a:t>
            </a:r>
            <a:r>
              <a:rPr lang="en"/>
              <a:t> while using the </a:t>
            </a:r>
            <a:r>
              <a:rPr lang="en" u="sng"/>
              <a:t>gifts of individuals</a:t>
            </a:r>
            <a:r>
              <a:rPr lang="en"/>
              <a:t> to build </a:t>
            </a:r>
            <a:r>
              <a:rPr lang="en" u="sng"/>
              <a:t>group wellbeing</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Here are the key points when we break this statement into parts:  Under the Patrol Method, True skill comes from testing their ideas in the real world, and then committing to improve them. </a:t>
            </a:r>
            <a:endParaRPr/>
          </a:p>
          <a:p>
            <a:pPr marL="0" lvl="0" indent="0" algn="l" rtl="0">
              <a:spcBef>
                <a:spcPts val="0"/>
              </a:spcBef>
              <a:spcAft>
                <a:spcPts val="0"/>
              </a:spcAft>
              <a:buClr>
                <a:schemeClr val="dk1"/>
              </a:buClr>
              <a:buSzPts val="1100"/>
              <a:buFont typeface="Arial"/>
              <a:buNone/>
            </a:pPr>
            <a:r>
              <a:rPr lang="en"/>
              <a:t>Using the Patrol Method, Leadership is exercising the gift of guidance.  It is undertaken in an attitude of generosity and servanthood.  Using the Patrol Method, great things happen when people who have different skills work together.  Using the Patrol Method, the patrol breeds wellbeing with joy, belonging, and self-worth they can only experience through a community such as a family, a church, or a well-run patrol."  </a:t>
            </a:r>
            <a:r>
              <a:rPr lang="en" b="1">
                <a:solidFill>
                  <a:schemeClr val="dk1"/>
                </a:solidFill>
              </a:rPr>
              <a:t>(click)</a:t>
            </a:r>
            <a:r>
              <a:rPr lang="en"/>
              <a:t/>
            </a:r>
            <a:br>
              <a:rPr lang="en"/>
            </a:br>
            <a:endParaRPr/>
          </a:p>
          <a:p>
            <a:pPr marL="0" lvl="0" indent="0" algn="l" rtl="0">
              <a:spcBef>
                <a:spcPts val="0"/>
              </a:spcBef>
              <a:spcAft>
                <a:spcPts val="0"/>
              </a:spcAft>
              <a:buClr>
                <a:schemeClr val="dk1"/>
              </a:buClr>
              <a:buSzPts val="1100"/>
              <a:buFont typeface="Arial"/>
              <a:buNone/>
            </a:pPr>
            <a:r>
              <a:rPr lang="en" b="1" i="1">
                <a:solidFill>
                  <a:srgbClr val="0000FF"/>
                </a:solidFill>
              </a:rPr>
              <a:t>Resource: pgs. 305-353 The Trailman's Handbook, pg. 42-43, 118 Tools of the Trail </a:t>
            </a:r>
            <a:endParaRPr b="1" i="1">
              <a:solidFill>
                <a:srgbClr val="0000FF"/>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78ef4eaebf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78ef4eaebf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Say: </a:t>
            </a:r>
            <a:r>
              <a:rPr lang="en">
                <a:solidFill>
                  <a:schemeClr val="dk1"/>
                </a:solidFill>
              </a:rPr>
              <a:t> “The major benefits of using the patrol method are the following: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(click) </a:t>
            </a:r>
            <a:r>
              <a:rPr lang="en">
                <a:solidFill>
                  <a:schemeClr val="dk1"/>
                </a:solidFill>
              </a:rPr>
              <a:t>Responsible Democracy:</a:t>
            </a:r>
            <a:r>
              <a:rPr lang="en" b="1">
                <a:solidFill>
                  <a:schemeClr val="dk1"/>
                </a:solidFill>
              </a:rPr>
              <a:t> </a:t>
            </a:r>
            <a:r>
              <a:rPr lang="en">
                <a:solidFill>
                  <a:schemeClr val="dk1"/>
                </a:solidFill>
              </a:rPr>
              <a:t>Trailmen learn that the most popular candidates for leadership may not be the best leaders.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(click) </a:t>
            </a:r>
            <a:r>
              <a:rPr lang="en">
                <a:solidFill>
                  <a:schemeClr val="dk1"/>
                </a:solidFill>
              </a:rPr>
              <a:t>Esprit de Corps or Morale:</a:t>
            </a:r>
            <a:r>
              <a:rPr lang="en" b="1">
                <a:solidFill>
                  <a:schemeClr val="dk1"/>
                </a:solidFill>
              </a:rPr>
              <a:t> </a:t>
            </a:r>
            <a:r>
              <a:rPr lang="en">
                <a:solidFill>
                  <a:schemeClr val="dk1"/>
                </a:solidFill>
              </a:rPr>
              <a:t>Trailmen experience things in groups that they cannot experience alone, such as friendship, encouragement, and cooperation. Because we all are made in the image of a triune God, there are certain parts of life that we must experience through companionship.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(click) </a:t>
            </a:r>
            <a:r>
              <a:rPr lang="en">
                <a:solidFill>
                  <a:schemeClr val="dk1"/>
                </a:solidFill>
              </a:rPr>
              <a:t>Interdependence: Trailmen learn when and how to trust others and how to be worthy of their trust. Society, family, and the patrol are built upon bonds of trust that have been earned honestly and protected diligently.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(click) </a:t>
            </a:r>
            <a:r>
              <a:rPr lang="en">
                <a:solidFill>
                  <a:schemeClr val="dk1"/>
                </a:solidFill>
              </a:rPr>
              <a:t>Friendly Competition:</a:t>
            </a:r>
            <a:r>
              <a:rPr lang="en" b="1">
                <a:solidFill>
                  <a:schemeClr val="dk1"/>
                </a:solidFill>
              </a:rPr>
              <a:t> </a:t>
            </a:r>
            <a:r>
              <a:rPr lang="en">
                <a:solidFill>
                  <a:schemeClr val="dk1"/>
                </a:solidFill>
              </a:rPr>
              <a:t>Trailmen desire to showcase their best work and measure it against the best work of others. When competition encourages everyone to improve and excel, everyone wins.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(click) </a:t>
            </a:r>
            <a:r>
              <a:rPr lang="en">
                <a:solidFill>
                  <a:schemeClr val="dk1"/>
                </a:solidFill>
              </a:rPr>
              <a:t>Synergy: Trailmen learn to leverage the strengths of people working together, which collectively are better than the strengths of people working alone.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(click) </a:t>
            </a:r>
            <a:r>
              <a:rPr lang="en">
                <a:solidFill>
                  <a:schemeClr val="dk1"/>
                </a:solidFill>
              </a:rPr>
              <a:t>Apprenticeship: Trailmen transfer their winning skills and attitudes from Patrol Leader to Patrol Member.” </a:t>
            </a:r>
            <a:r>
              <a:rPr lang="en" b="1">
                <a:solidFill>
                  <a:schemeClr val="dk1"/>
                </a:solidFill>
              </a:rPr>
              <a:t>(click)</a:t>
            </a:r>
            <a:endParaRPr>
              <a:solidFill>
                <a:schemeClr val="dk1"/>
              </a:solidFill>
            </a:endParaRPr>
          </a:p>
          <a:p>
            <a:pPr marL="0" lvl="0" indent="0" algn="l" rtl="0">
              <a:spcBef>
                <a:spcPts val="0"/>
              </a:spcBef>
              <a:spcAft>
                <a:spcPts val="0"/>
              </a:spcAft>
              <a:buNone/>
            </a:pPr>
            <a:endParaRPr i="1">
              <a:solidFill>
                <a:srgbClr val="0000FF"/>
              </a:solidFill>
            </a:endParaRPr>
          </a:p>
          <a:p>
            <a:pPr marL="0" lvl="0" indent="0" algn="l" rtl="0">
              <a:spcBef>
                <a:spcPts val="0"/>
              </a:spcBef>
              <a:spcAft>
                <a:spcPts val="0"/>
              </a:spcAft>
              <a:buClr>
                <a:schemeClr val="dk1"/>
              </a:buClr>
              <a:buSzPts val="1100"/>
              <a:buFont typeface="Arial"/>
              <a:buNone/>
            </a:pPr>
            <a:r>
              <a:rPr lang="en" b="1" i="1">
                <a:solidFill>
                  <a:srgbClr val="0000FF"/>
                </a:solidFill>
              </a:rPr>
              <a:t>Resource: pgs. 305-353 The Trailman's Handbook; pg. 42-43, 118 Tools of the Trail </a:t>
            </a:r>
            <a:endParaRPr i="1">
              <a:solidFill>
                <a:srgbClr val="0000FF"/>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78ef4eaebf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78ef4eaebf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“How is the Patrol Method applied?  </a:t>
            </a:r>
            <a:endParaRPr/>
          </a:p>
          <a:p>
            <a:pPr marL="0" lvl="0" indent="0" algn="l" rtl="0">
              <a:spcBef>
                <a:spcPts val="0"/>
              </a:spcBef>
              <a:spcAft>
                <a:spcPts val="0"/>
              </a:spcAft>
              <a:buNone/>
            </a:pPr>
            <a:endParaRPr/>
          </a:p>
          <a:p>
            <a:pPr marL="0" lvl="0" indent="0" algn="l" rtl="0">
              <a:spcBef>
                <a:spcPts val="0"/>
              </a:spcBef>
              <a:spcAft>
                <a:spcPts val="0"/>
              </a:spcAft>
              <a:buNone/>
            </a:pPr>
            <a:r>
              <a:rPr lang="en" b="1"/>
              <a:t>(click) </a:t>
            </a:r>
            <a:r>
              <a:rPr lang="en"/>
              <a:t>Involve everyone.  Building a Team requires everyone to participate.  </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t>Trailmen need to be allowed to make decisions about the activities of the troop and their patrol speaking as a patrol.  </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t>In these small groups, accountability is crucial and most easily developed as Trailmen strive to work together.  </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t>Patrols that function well will help motivate one another in all parts of Trail Life.” </a:t>
            </a:r>
            <a:r>
              <a:rPr lang="en" b="1">
                <a:solidFill>
                  <a:schemeClr val="dk1"/>
                </a:solidFill>
              </a:rPr>
              <a:t>(click)</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i="1">
                <a:solidFill>
                  <a:srgbClr val="0000FF"/>
                </a:solidFill>
              </a:rPr>
              <a:t>Resource: pgs. 305-353 The Trailman's Handbook</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653700" y="1454950"/>
            <a:ext cx="45918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 name="Google Shape;10;p2"/>
          <p:cNvSpPr txBox="1">
            <a:spLocks noGrp="1"/>
          </p:cNvSpPr>
          <p:nvPr>
            <p:ph type="subTitle" idx="1"/>
          </p:nvPr>
        </p:nvSpPr>
        <p:spPr>
          <a:xfrm>
            <a:off x="3756250" y="2681675"/>
            <a:ext cx="44892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endParaRPr/>
          </a:p>
        </p:txBody>
      </p:sp>
      <p:sp>
        <p:nvSpPr>
          <p:cNvPr id="11" name="Google Shape;11;p2"/>
          <p:cNvSpPr/>
          <p:nvPr/>
        </p:nvSpPr>
        <p:spPr>
          <a:xfrm>
            <a:off x="0"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highlight>
                <a:srgbClr val="FF0000"/>
              </a:highlight>
            </a:endParaRPr>
          </a:p>
        </p:txBody>
      </p:sp>
      <p:sp>
        <p:nvSpPr>
          <p:cNvPr id="12" name="Google Shape;12;p2"/>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381350" y="472500"/>
            <a:ext cx="3374901" cy="3646024"/>
          </a:xfrm>
          <a:prstGeom prst="rect">
            <a:avLst/>
          </a:prstGeom>
          <a:noFill/>
          <a:ln>
            <a:noFill/>
          </a:ln>
          <a:effectLst>
            <a:outerShdw blurRad="57150" dist="28575" algn="bl" rotWithShape="0">
              <a:schemeClr val="lt1">
                <a:alpha val="75000"/>
              </a:schemeClr>
            </a:outerShdw>
          </a:effectLst>
        </p:spPr>
      </p:pic>
      <p:pic>
        <p:nvPicPr>
          <p:cNvPr id="14" name="Google Shape;14;p2"/>
          <p:cNvPicPr preferRelativeResize="0"/>
          <p:nvPr/>
        </p:nvPicPr>
        <p:blipFill>
          <a:blip r:embed="rId3">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
        <p:cNvGrpSpPr/>
        <p:nvPr/>
      </p:nvGrpSpPr>
      <p:grpSpPr>
        <a:xfrm>
          <a:off x="0" y="0"/>
          <a:ext cx="0" cy="0"/>
          <a:chOff x="0" y="0"/>
          <a:chExt cx="0" cy="0"/>
        </a:xfrm>
      </p:grpSpPr>
      <p:cxnSp>
        <p:nvCxnSpPr>
          <p:cNvPr id="16" name="Google Shape;16;p3"/>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17" name="Google Shape;17;p3"/>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8" name="Google Shape;18;p3"/>
          <p:cNvSpPr txBox="1">
            <a:spLocks noGrp="1"/>
          </p:cNvSpPr>
          <p:nvPr>
            <p:ph type="body" idx="1"/>
          </p:nvPr>
        </p:nvSpPr>
        <p:spPr>
          <a:xfrm>
            <a:off x="549600" y="1193525"/>
            <a:ext cx="7497000" cy="2946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9" name="Google Shape;19;p3"/>
          <p:cNvSpPr/>
          <p:nvPr/>
        </p:nvSpPr>
        <p:spPr>
          <a:xfrm>
            <a:off x="0"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 name="Google Shape;20;p3"/>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a:blip r:embed="rId2">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2"/>
        <p:cNvGrpSpPr/>
        <p:nvPr/>
      </p:nvGrpSpPr>
      <p:grpSpPr>
        <a:xfrm>
          <a:off x="0" y="0"/>
          <a:ext cx="0" cy="0"/>
          <a:chOff x="0" y="0"/>
          <a:chExt cx="0" cy="0"/>
        </a:xfrm>
      </p:grpSpPr>
      <p:cxnSp>
        <p:nvCxnSpPr>
          <p:cNvPr id="23" name="Google Shape;23;p4"/>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24" name="Google Shape;24;p4"/>
          <p:cNvSpPr txBox="1">
            <a:spLocks noGrp="1"/>
          </p:cNvSpPr>
          <p:nvPr>
            <p:ph type="body" idx="1"/>
          </p:nvPr>
        </p:nvSpPr>
        <p:spPr>
          <a:xfrm>
            <a:off x="549600" y="1200150"/>
            <a:ext cx="3639000" cy="310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5" name="Google Shape;25;p4"/>
          <p:cNvSpPr txBox="1">
            <a:spLocks noGrp="1"/>
          </p:cNvSpPr>
          <p:nvPr>
            <p:ph type="body" idx="2"/>
          </p:nvPr>
        </p:nvSpPr>
        <p:spPr>
          <a:xfrm>
            <a:off x="4407604" y="1200150"/>
            <a:ext cx="3639000" cy="31083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6" name="Google Shape;26;p4"/>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27" name="Google Shape;27;p4"/>
          <p:cNvSpPr/>
          <p:nvPr/>
        </p:nvSpPr>
        <p:spPr>
          <a:xfrm>
            <a:off x="0" y="4593700"/>
            <a:ext cx="9144000" cy="564000"/>
          </a:xfrm>
          <a:prstGeom prst="rect">
            <a:avLst/>
          </a:prstGeom>
          <a:solidFill>
            <a:srgbClr val="BB26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4"/>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4"/>
          <p:cNvPicPr preferRelativeResize="0"/>
          <p:nvPr/>
        </p:nvPicPr>
        <p:blipFill>
          <a:blip r:embed="rId2">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cxnSp>
        <p:nvCxnSpPr>
          <p:cNvPr id="31" name="Google Shape;31;p5"/>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32" name="Google Shape;32;p5"/>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3" name="Google Shape;33;p5"/>
          <p:cNvSpPr/>
          <p:nvPr/>
        </p:nvSpPr>
        <p:spPr>
          <a:xfrm>
            <a:off x="0"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4" name="Google Shape;34;p5"/>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5"/>
          <p:cNvPicPr preferRelativeResize="0"/>
          <p:nvPr/>
        </p:nvPicPr>
        <p:blipFill>
          <a:blip r:embed="rId2">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l="6430" r="6430"/>
          <a:stretch/>
        </p:blipFill>
        <p:spPr>
          <a:xfrm>
            <a:off x="2833187" y="693251"/>
            <a:ext cx="3477624" cy="3757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9600" y="361375"/>
            <a:ext cx="7497000" cy="549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Encode Sans"/>
              <a:buNone/>
              <a:defRPr sz="3200" b="1">
                <a:solidFill>
                  <a:schemeClr val="lt1"/>
                </a:solidFill>
                <a:latin typeface="Encode Sans"/>
                <a:ea typeface="Encode Sans"/>
                <a:cs typeface="Encode Sans"/>
                <a:sym typeface="Encode Sans"/>
              </a:defRPr>
            </a:lvl1pPr>
            <a:lvl2pPr lvl="1">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2pPr>
            <a:lvl3pPr lvl="2">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3pPr>
            <a:lvl4pPr lvl="3">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4pPr>
            <a:lvl5pPr lvl="4">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5pPr>
            <a:lvl6pPr lvl="5">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6pPr>
            <a:lvl7pPr lvl="6">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7pPr>
            <a:lvl8pPr lvl="7">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8pPr>
            <a:lvl9pPr lvl="8">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549600" y="1193525"/>
            <a:ext cx="7497000" cy="29463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1pPr>
            <a:lvl2pPr marL="914400" lvl="1"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2pPr>
            <a:lvl3pPr marL="1371600" lvl="2"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3pPr>
            <a:lvl4pPr marL="1828800" lvl="3"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4pPr>
            <a:lvl5pPr marL="2286000" lvl="4"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5pPr>
            <a:lvl6pPr marL="2743200" lvl="5"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6pPr>
            <a:lvl7pPr marL="3200400" lvl="6"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7pPr>
            <a:lvl8pPr marL="3657600" lvl="7"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8pPr>
            <a:lvl9pPr marL="4114800" lvl="8"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9"/>
          <p:cNvSpPr txBox="1">
            <a:spLocks noGrp="1"/>
          </p:cNvSpPr>
          <p:nvPr>
            <p:ph type="ctrTitle"/>
          </p:nvPr>
        </p:nvSpPr>
        <p:spPr>
          <a:xfrm>
            <a:off x="3596000" y="1405500"/>
            <a:ext cx="5159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Leadership</a:t>
            </a:r>
            <a:endParaRPr/>
          </a:p>
        </p:txBody>
      </p:sp>
      <p:sp>
        <p:nvSpPr>
          <p:cNvPr id="422" name="Google Shape;422;p59"/>
          <p:cNvSpPr txBox="1">
            <a:spLocks noGrp="1"/>
          </p:cNvSpPr>
          <p:nvPr>
            <p:ph type="subTitle" idx="1"/>
          </p:nvPr>
        </p:nvSpPr>
        <p:spPr>
          <a:xfrm>
            <a:off x="3596000" y="2404550"/>
            <a:ext cx="41421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205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68"/>
          <p:cNvPicPr preferRelativeResize="0"/>
          <p:nvPr/>
        </p:nvPicPr>
        <p:blipFill>
          <a:blip r:embed="rId3">
            <a:alphaModFix/>
          </a:blip>
          <a:stretch>
            <a:fillRect/>
          </a:stretch>
        </p:blipFill>
        <p:spPr>
          <a:xfrm>
            <a:off x="5697350" y="1849277"/>
            <a:ext cx="3389725" cy="3389725"/>
          </a:xfrm>
          <a:prstGeom prst="rect">
            <a:avLst/>
          </a:prstGeom>
          <a:noFill/>
          <a:ln>
            <a:noFill/>
          </a:ln>
        </p:spPr>
      </p:pic>
      <p:sp>
        <p:nvSpPr>
          <p:cNvPr id="484" name="Google Shape;484;p68"/>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Patrol Duty Roster</a:t>
            </a:r>
            <a:endParaRPr/>
          </a:p>
        </p:txBody>
      </p:sp>
      <p:pic>
        <p:nvPicPr>
          <p:cNvPr id="485" name="Google Shape;485;p68"/>
          <p:cNvPicPr preferRelativeResize="0"/>
          <p:nvPr/>
        </p:nvPicPr>
        <p:blipFill>
          <a:blip r:embed="rId4">
            <a:alphaModFix/>
          </a:blip>
          <a:stretch>
            <a:fillRect/>
          </a:stretch>
        </p:blipFill>
        <p:spPr>
          <a:xfrm>
            <a:off x="1211937" y="1238902"/>
            <a:ext cx="2909391" cy="1418554"/>
          </a:xfrm>
          <a:prstGeom prst="rect">
            <a:avLst/>
          </a:prstGeom>
          <a:noFill/>
          <a:ln>
            <a:noFill/>
          </a:ln>
        </p:spPr>
      </p:pic>
      <p:pic>
        <p:nvPicPr>
          <p:cNvPr id="486" name="Google Shape;486;p68"/>
          <p:cNvPicPr preferRelativeResize="0"/>
          <p:nvPr/>
        </p:nvPicPr>
        <p:blipFill>
          <a:blip r:embed="rId5">
            <a:alphaModFix/>
          </a:blip>
          <a:stretch>
            <a:fillRect/>
          </a:stretch>
        </p:blipFill>
        <p:spPr>
          <a:xfrm>
            <a:off x="0" y="2088600"/>
            <a:ext cx="2512300" cy="2512300"/>
          </a:xfrm>
          <a:prstGeom prst="rect">
            <a:avLst/>
          </a:prstGeom>
          <a:noFill/>
          <a:ln>
            <a:noFill/>
          </a:ln>
        </p:spPr>
      </p:pic>
      <p:pic>
        <p:nvPicPr>
          <p:cNvPr id="487" name="Google Shape;487;p68"/>
          <p:cNvPicPr preferRelativeResize="0"/>
          <p:nvPr/>
        </p:nvPicPr>
        <p:blipFill>
          <a:blip r:embed="rId6">
            <a:alphaModFix/>
          </a:blip>
          <a:stretch>
            <a:fillRect/>
          </a:stretch>
        </p:blipFill>
        <p:spPr>
          <a:xfrm>
            <a:off x="2851551" y="1560150"/>
            <a:ext cx="3097274" cy="3097300"/>
          </a:xfrm>
          <a:prstGeom prst="rect">
            <a:avLst/>
          </a:prstGeom>
          <a:noFill/>
          <a:ln>
            <a:noFill/>
          </a:ln>
        </p:spPr>
      </p:pic>
      <p:pic>
        <p:nvPicPr>
          <p:cNvPr id="488" name="Google Shape;488;p68"/>
          <p:cNvPicPr preferRelativeResize="0"/>
          <p:nvPr/>
        </p:nvPicPr>
        <p:blipFill>
          <a:blip r:embed="rId7">
            <a:alphaModFix/>
          </a:blip>
          <a:stretch>
            <a:fillRect/>
          </a:stretch>
        </p:blipFill>
        <p:spPr>
          <a:xfrm>
            <a:off x="4950900" y="985613"/>
            <a:ext cx="1925125" cy="1925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animEffect transition="in" filter="fade">
                                      <p:cBhvr>
                                        <p:cTn id="7" dur="1000"/>
                                        <p:tgtEl>
                                          <p:spTgt spid="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5"/>
                                        </p:tgtEl>
                                        <p:attrNameLst>
                                          <p:attrName>style.visibility</p:attrName>
                                        </p:attrNameLst>
                                      </p:cBhvr>
                                      <p:to>
                                        <p:strVal val="visible"/>
                                      </p:to>
                                    </p:set>
                                    <p:animEffect transition="in" filter="fade">
                                      <p:cBhvr>
                                        <p:cTn id="12" dur="1000"/>
                                        <p:tgtEl>
                                          <p:spTgt spid="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7"/>
                                        </p:tgtEl>
                                        <p:attrNameLst>
                                          <p:attrName>style.visibility</p:attrName>
                                        </p:attrNameLst>
                                      </p:cBhvr>
                                      <p:to>
                                        <p:strVal val="visible"/>
                                      </p:to>
                                    </p:set>
                                    <p:animEffect transition="in" filter="fade">
                                      <p:cBhvr>
                                        <p:cTn id="17" dur="1000"/>
                                        <p:tgtEl>
                                          <p:spTgt spid="4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8"/>
                                        </p:tgtEl>
                                        <p:attrNameLst>
                                          <p:attrName>style.visibility</p:attrName>
                                        </p:attrNameLst>
                                      </p:cBhvr>
                                      <p:to>
                                        <p:strVal val="visible"/>
                                      </p:to>
                                    </p:set>
                                    <p:animEffect transition="in" filter="fade">
                                      <p:cBhvr>
                                        <p:cTn id="22" dur="1000"/>
                                        <p:tgtEl>
                                          <p:spTgt spid="4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3"/>
                                        </p:tgtEl>
                                        <p:attrNameLst>
                                          <p:attrName>style.visibility</p:attrName>
                                        </p:attrNameLst>
                                      </p:cBhvr>
                                      <p:to>
                                        <p:strVal val="visible"/>
                                      </p:to>
                                    </p:set>
                                    <p:animEffect transition="in" filter="fade">
                                      <p:cBhvr>
                                        <p:cTn id="27" dur="10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9"/>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Patrol Spirit</a:t>
            </a:r>
            <a:endParaRPr/>
          </a:p>
        </p:txBody>
      </p:sp>
      <p:pic>
        <p:nvPicPr>
          <p:cNvPr id="494" name="Google Shape;494;p69"/>
          <p:cNvPicPr preferRelativeResize="0"/>
          <p:nvPr/>
        </p:nvPicPr>
        <p:blipFill>
          <a:blip r:embed="rId3">
            <a:alphaModFix/>
          </a:blip>
          <a:stretch>
            <a:fillRect/>
          </a:stretch>
        </p:blipFill>
        <p:spPr>
          <a:xfrm flipH="1">
            <a:off x="2272180" y="1025788"/>
            <a:ext cx="1399226" cy="3466470"/>
          </a:xfrm>
          <a:prstGeom prst="rect">
            <a:avLst/>
          </a:prstGeom>
          <a:noFill/>
          <a:ln>
            <a:noFill/>
          </a:ln>
        </p:spPr>
      </p:pic>
      <p:pic>
        <p:nvPicPr>
          <p:cNvPr id="495" name="Google Shape;495;p69"/>
          <p:cNvPicPr preferRelativeResize="0"/>
          <p:nvPr/>
        </p:nvPicPr>
        <p:blipFill>
          <a:blip r:embed="rId4">
            <a:alphaModFix/>
          </a:blip>
          <a:stretch>
            <a:fillRect/>
          </a:stretch>
        </p:blipFill>
        <p:spPr>
          <a:xfrm>
            <a:off x="5472580" y="1025788"/>
            <a:ext cx="1399226" cy="34664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0"/>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Officer’s Conference</a:t>
            </a:r>
            <a:endParaRPr/>
          </a:p>
        </p:txBody>
      </p:sp>
      <p:pic>
        <p:nvPicPr>
          <p:cNvPr id="501" name="Google Shape;501;p70"/>
          <p:cNvPicPr preferRelativeResize="0"/>
          <p:nvPr/>
        </p:nvPicPr>
        <p:blipFill>
          <a:blip r:embed="rId3">
            <a:alphaModFix/>
          </a:blip>
          <a:stretch>
            <a:fillRect/>
          </a:stretch>
        </p:blipFill>
        <p:spPr>
          <a:xfrm>
            <a:off x="7606946" y="2021581"/>
            <a:ext cx="1374339" cy="1568508"/>
          </a:xfrm>
          <a:prstGeom prst="rect">
            <a:avLst/>
          </a:prstGeom>
          <a:noFill/>
          <a:ln>
            <a:noFill/>
          </a:ln>
        </p:spPr>
      </p:pic>
      <p:pic>
        <p:nvPicPr>
          <p:cNvPr id="502" name="Google Shape;502;p70"/>
          <p:cNvPicPr preferRelativeResize="0"/>
          <p:nvPr/>
        </p:nvPicPr>
        <p:blipFill>
          <a:blip r:embed="rId4">
            <a:alphaModFix/>
          </a:blip>
          <a:stretch>
            <a:fillRect/>
          </a:stretch>
        </p:blipFill>
        <p:spPr>
          <a:xfrm>
            <a:off x="2852743" y="1002619"/>
            <a:ext cx="1825655" cy="1473156"/>
          </a:xfrm>
          <a:prstGeom prst="rect">
            <a:avLst/>
          </a:prstGeom>
          <a:noFill/>
          <a:ln>
            <a:noFill/>
          </a:ln>
        </p:spPr>
      </p:pic>
      <p:pic>
        <p:nvPicPr>
          <p:cNvPr id="503" name="Google Shape;503;p70"/>
          <p:cNvPicPr preferRelativeResize="0"/>
          <p:nvPr/>
        </p:nvPicPr>
        <p:blipFill>
          <a:blip r:embed="rId5">
            <a:alphaModFix/>
          </a:blip>
          <a:stretch>
            <a:fillRect/>
          </a:stretch>
        </p:blipFill>
        <p:spPr>
          <a:xfrm>
            <a:off x="317044" y="2492537"/>
            <a:ext cx="1068204" cy="1312187"/>
          </a:xfrm>
          <a:prstGeom prst="rect">
            <a:avLst/>
          </a:prstGeom>
          <a:noFill/>
          <a:ln>
            <a:noFill/>
          </a:ln>
        </p:spPr>
      </p:pic>
      <p:pic>
        <p:nvPicPr>
          <p:cNvPr id="504" name="Google Shape;504;p70"/>
          <p:cNvPicPr preferRelativeResize="0"/>
          <p:nvPr/>
        </p:nvPicPr>
        <p:blipFill>
          <a:blip r:embed="rId6">
            <a:alphaModFix/>
          </a:blip>
          <a:stretch>
            <a:fillRect/>
          </a:stretch>
        </p:blipFill>
        <p:spPr>
          <a:xfrm>
            <a:off x="261977" y="1456901"/>
            <a:ext cx="1178358" cy="1313318"/>
          </a:xfrm>
          <a:prstGeom prst="rect">
            <a:avLst/>
          </a:prstGeom>
          <a:noFill/>
          <a:ln>
            <a:noFill/>
          </a:ln>
        </p:spPr>
      </p:pic>
      <p:pic>
        <p:nvPicPr>
          <p:cNvPr id="505" name="Google Shape;505;p70"/>
          <p:cNvPicPr preferRelativeResize="0"/>
          <p:nvPr/>
        </p:nvPicPr>
        <p:blipFill>
          <a:blip r:embed="rId7">
            <a:alphaModFix/>
          </a:blip>
          <a:stretch>
            <a:fillRect/>
          </a:stretch>
        </p:blipFill>
        <p:spPr>
          <a:xfrm>
            <a:off x="1490513" y="2097772"/>
            <a:ext cx="1104568" cy="1322160"/>
          </a:xfrm>
          <a:prstGeom prst="rect">
            <a:avLst/>
          </a:prstGeom>
          <a:noFill/>
          <a:ln>
            <a:noFill/>
          </a:ln>
        </p:spPr>
      </p:pic>
      <p:pic>
        <p:nvPicPr>
          <p:cNvPr id="506" name="Google Shape;506;p70"/>
          <p:cNvPicPr preferRelativeResize="0"/>
          <p:nvPr/>
        </p:nvPicPr>
        <p:blipFill>
          <a:blip r:embed="rId8">
            <a:alphaModFix/>
          </a:blip>
          <a:stretch>
            <a:fillRect/>
          </a:stretch>
        </p:blipFill>
        <p:spPr>
          <a:xfrm>
            <a:off x="1541769" y="940176"/>
            <a:ext cx="1147296" cy="1321276"/>
          </a:xfrm>
          <a:prstGeom prst="rect">
            <a:avLst/>
          </a:prstGeom>
          <a:noFill/>
          <a:ln>
            <a:noFill/>
          </a:ln>
        </p:spPr>
      </p:pic>
      <p:pic>
        <p:nvPicPr>
          <p:cNvPr id="507" name="Google Shape;507;p70"/>
          <p:cNvPicPr preferRelativeResize="0"/>
          <p:nvPr/>
        </p:nvPicPr>
        <p:blipFill>
          <a:blip r:embed="rId9">
            <a:alphaModFix/>
          </a:blip>
          <a:stretch>
            <a:fillRect/>
          </a:stretch>
        </p:blipFill>
        <p:spPr>
          <a:xfrm>
            <a:off x="1438034" y="2931260"/>
            <a:ext cx="2206000" cy="1523954"/>
          </a:xfrm>
          <a:prstGeom prst="rect">
            <a:avLst/>
          </a:prstGeom>
          <a:noFill/>
          <a:ln>
            <a:noFill/>
          </a:ln>
        </p:spPr>
      </p:pic>
      <p:pic>
        <p:nvPicPr>
          <p:cNvPr id="508" name="Google Shape;508;p70"/>
          <p:cNvPicPr preferRelativeResize="0"/>
          <p:nvPr/>
        </p:nvPicPr>
        <p:blipFill>
          <a:blip r:embed="rId10">
            <a:alphaModFix/>
          </a:blip>
          <a:stretch>
            <a:fillRect/>
          </a:stretch>
        </p:blipFill>
        <p:spPr>
          <a:xfrm>
            <a:off x="2224699" y="1989246"/>
            <a:ext cx="1749586" cy="1386798"/>
          </a:xfrm>
          <a:prstGeom prst="rect">
            <a:avLst/>
          </a:prstGeom>
          <a:noFill/>
          <a:ln>
            <a:noFill/>
          </a:ln>
        </p:spPr>
      </p:pic>
      <p:pic>
        <p:nvPicPr>
          <p:cNvPr id="509" name="Google Shape;509;p70"/>
          <p:cNvPicPr preferRelativeResize="0"/>
          <p:nvPr/>
        </p:nvPicPr>
        <p:blipFill>
          <a:blip r:embed="rId11">
            <a:alphaModFix/>
          </a:blip>
          <a:stretch>
            <a:fillRect/>
          </a:stretch>
        </p:blipFill>
        <p:spPr>
          <a:xfrm>
            <a:off x="4742164" y="1162857"/>
            <a:ext cx="2096878" cy="1498126"/>
          </a:xfrm>
          <a:prstGeom prst="rect">
            <a:avLst/>
          </a:prstGeom>
          <a:noFill/>
          <a:ln>
            <a:noFill/>
          </a:ln>
        </p:spPr>
      </p:pic>
      <p:pic>
        <p:nvPicPr>
          <p:cNvPr id="510" name="Google Shape;510;p70"/>
          <p:cNvPicPr preferRelativeResize="0"/>
          <p:nvPr/>
        </p:nvPicPr>
        <p:blipFill>
          <a:blip r:embed="rId12">
            <a:alphaModFix/>
          </a:blip>
          <a:stretch>
            <a:fillRect/>
          </a:stretch>
        </p:blipFill>
        <p:spPr>
          <a:xfrm>
            <a:off x="4082801" y="2860416"/>
            <a:ext cx="2213090" cy="1513208"/>
          </a:xfrm>
          <a:prstGeom prst="rect">
            <a:avLst/>
          </a:prstGeom>
          <a:noFill/>
          <a:ln>
            <a:noFill/>
          </a:ln>
        </p:spPr>
      </p:pic>
      <p:pic>
        <p:nvPicPr>
          <p:cNvPr id="511" name="Google Shape;511;p70"/>
          <p:cNvPicPr preferRelativeResize="0"/>
          <p:nvPr/>
        </p:nvPicPr>
        <p:blipFill>
          <a:blip r:embed="rId13">
            <a:alphaModFix/>
          </a:blip>
          <a:stretch>
            <a:fillRect/>
          </a:stretch>
        </p:blipFill>
        <p:spPr>
          <a:xfrm>
            <a:off x="6506074" y="2694023"/>
            <a:ext cx="1808873" cy="1548399"/>
          </a:xfrm>
          <a:prstGeom prst="rect">
            <a:avLst/>
          </a:prstGeom>
          <a:noFill/>
          <a:ln>
            <a:noFill/>
          </a:ln>
        </p:spPr>
      </p:pic>
      <p:pic>
        <p:nvPicPr>
          <p:cNvPr id="512" name="Google Shape;512;p70"/>
          <p:cNvPicPr preferRelativeResize="0"/>
          <p:nvPr/>
        </p:nvPicPr>
        <p:blipFill>
          <a:blip r:embed="rId14">
            <a:alphaModFix/>
          </a:blip>
          <a:stretch>
            <a:fillRect/>
          </a:stretch>
        </p:blipFill>
        <p:spPr>
          <a:xfrm>
            <a:off x="7289741" y="984203"/>
            <a:ext cx="1691545" cy="16890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par>
                                <p:cTn id="8" presetID="10" presetClass="entr" presetSubtype="0" fill="hold" nodeType="withEffect">
                                  <p:stCondLst>
                                    <p:cond delay="0"/>
                                  </p:stCondLst>
                                  <p:childTnLst>
                                    <p:set>
                                      <p:cBhvr>
                                        <p:cTn id="9" dur="1" fill="hold">
                                          <p:stCondLst>
                                            <p:cond delay="0"/>
                                          </p:stCondLst>
                                        </p:cTn>
                                        <p:tgtEl>
                                          <p:spTgt spid="502"/>
                                        </p:tgtEl>
                                        <p:attrNameLst>
                                          <p:attrName>style.visibility</p:attrName>
                                        </p:attrNameLst>
                                      </p:cBhvr>
                                      <p:to>
                                        <p:strVal val="visible"/>
                                      </p:to>
                                    </p:set>
                                    <p:animEffect transition="in" filter="fade">
                                      <p:cBhvr>
                                        <p:cTn id="10" dur="1000"/>
                                        <p:tgtEl>
                                          <p:spTgt spid="502"/>
                                        </p:tgtEl>
                                      </p:cBhvr>
                                    </p:animEffect>
                                  </p:childTnLst>
                                </p:cTn>
                              </p:par>
                              <p:par>
                                <p:cTn id="11" presetID="10" presetClass="entr" presetSubtype="0" fill="hold" nodeType="withEffect">
                                  <p:stCondLst>
                                    <p:cond delay="0"/>
                                  </p:stCondLst>
                                  <p:childTnLst>
                                    <p:set>
                                      <p:cBhvr>
                                        <p:cTn id="12" dur="1" fill="hold">
                                          <p:stCondLst>
                                            <p:cond delay="0"/>
                                          </p:stCondLst>
                                        </p:cTn>
                                        <p:tgtEl>
                                          <p:spTgt spid="503"/>
                                        </p:tgtEl>
                                        <p:attrNameLst>
                                          <p:attrName>style.visibility</p:attrName>
                                        </p:attrNameLst>
                                      </p:cBhvr>
                                      <p:to>
                                        <p:strVal val="visible"/>
                                      </p:to>
                                    </p:set>
                                    <p:animEffect transition="in" filter="fade">
                                      <p:cBhvr>
                                        <p:cTn id="13" dur="1000"/>
                                        <p:tgtEl>
                                          <p:spTgt spid="503"/>
                                        </p:tgtEl>
                                      </p:cBhvr>
                                    </p:animEffect>
                                  </p:childTnLst>
                                </p:cTn>
                              </p:par>
                              <p:par>
                                <p:cTn id="14" presetID="10" presetClass="entr" presetSubtype="0" fill="hold" nodeType="withEffect">
                                  <p:stCondLst>
                                    <p:cond delay="0"/>
                                  </p:stCondLst>
                                  <p:childTnLst>
                                    <p:set>
                                      <p:cBhvr>
                                        <p:cTn id="15" dur="1" fill="hold">
                                          <p:stCondLst>
                                            <p:cond delay="0"/>
                                          </p:stCondLst>
                                        </p:cTn>
                                        <p:tgtEl>
                                          <p:spTgt spid="504"/>
                                        </p:tgtEl>
                                        <p:attrNameLst>
                                          <p:attrName>style.visibility</p:attrName>
                                        </p:attrNameLst>
                                      </p:cBhvr>
                                      <p:to>
                                        <p:strVal val="visible"/>
                                      </p:to>
                                    </p:set>
                                    <p:animEffect transition="in" filter="fade">
                                      <p:cBhvr>
                                        <p:cTn id="16" dur="1000"/>
                                        <p:tgtEl>
                                          <p:spTgt spid="504"/>
                                        </p:tgtEl>
                                      </p:cBhvr>
                                    </p:animEffect>
                                  </p:childTnLst>
                                </p:cTn>
                              </p:par>
                              <p:par>
                                <p:cTn id="17" presetID="10" presetClass="entr" presetSubtype="0" fill="hold" nodeType="withEffect">
                                  <p:stCondLst>
                                    <p:cond delay="0"/>
                                  </p:stCondLst>
                                  <p:childTnLst>
                                    <p:set>
                                      <p:cBhvr>
                                        <p:cTn id="18" dur="1" fill="hold">
                                          <p:stCondLst>
                                            <p:cond delay="0"/>
                                          </p:stCondLst>
                                        </p:cTn>
                                        <p:tgtEl>
                                          <p:spTgt spid="505"/>
                                        </p:tgtEl>
                                        <p:attrNameLst>
                                          <p:attrName>style.visibility</p:attrName>
                                        </p:attrNameLst>
                                      </p:cBhvr>
                                      <p:to>
                                        <p:strVal val="visible"/>
                                      </p:to>
                                    </p:set>
                                    <p:animEffect transition="in" filter="fade">
                                      <p:cBhvr>
                                        <p:cTn id="19" dur="1000"/>
                                        <p:tgtEl>
                                          <p:spTgt spid="505"/>
                                        </p:tgtEl>
                                      </p:cBhvr>
                                    </p:animEffect>
                                  </p:childTnLst>
                                </p:cTn>
                              </p:par>
                              <p:par>
                                <p:cTn id="20" presetID="10" presetClass="entr" presetSubtype="0" fill="hold" nodeType="withEffect">
                                  <p:stCondLst>
                                    <p:cond delay="0"/>
                                  </p:stCondLst>
                                  <p:childTnLst>
                                    <p:set>
                                      <p:cBhvr>
                                        <p:cTn id="21" dur="1" fill="hold">
                                          <p:stCondLst>
                                            <p:cond delay="0"/>
                                          </p:stCondLst>
                                        </p:cTn>
                                        <p:tgtEl>
                                          <p:spTgt spid="506"/>
                                        </p:tgtEl>
                                        <p:attrNameLst>
                                          <p:attrName>style.visibility</p:attrName>
                                        </p:attrNameLst>
                                      </p:cBhvr>
                                      <p:to>
                                        <p:strVal val="visible"/>
                                      </p:to>
                                    </p:set>
                                    <p:animEffect transition="in" filter="fade">
                                      <p:cBhvr>
                                        <p:cTn id="22" dur="1000"/>
                                        <p:tgtEl>
                                          <p:spTgt spid="506"/>
                                        </p:tgtEl>
                                      </p:cBhvr>
                                    </p:animEffect>
                                  </p:childTnLst>
                                </p:cTn>
                              </p:par>
                              <p:par>
                                <p:cTn id="23" presetID="10" presetClass="entr" presetSubtype="0" fill="hold" nodeType="withEffect">
                                  <p:stCondLst>
                                    <p:cond delay="0"/>
                                  </p:stCondLst>
                                  <p:childTnLst>
                                    <p:set>
                                      <p:cBhvr>
                                        <p:cTn id="24" dur="1" fill="hold">
                                          <p:stCondLst>
                                            <p:cond delay="0"/>
                                          </p:stCondLst>
                                        </p:cTn>
                                        <p:tgtEl>
                                          <p:spTgt spid="507"/>
                                        </p:tgtEl>
                                        <p:attrNameLst>
                                          <p:attrName>style.visibility</p:attrName>
                                        </p:attrNameLst>
                                      </p:cBhvr>
                                      <p:to>
                                        <p:strVal val="visible"/>
                                      </p:to>
                                    </p:set>
                                    <p:animEffect transition="in" filter="fade">
                                      <p:cBhvr>
                                        <p:cTn id="25" dur="1000"/>
                                        <p:tgtEl>
                                          <p:spTgt spid="507"/>
                                        </p:tgtEl>
                                      </p:cBhvr>
                                    </p:animEffect>
                                  </p:childTnLst>
                                </p:cTn>
                              </p:par>
                              <p:par>
                                <p:cTn id="26" presetID="10" presetClass="entr" presetSubtype="0" fill="hold" nodeType="withEffect">
                                  <p:stCondLst>
                                    <p:cond delay="0"/>
                                  </p:stCondLst>
                                  <p:childTnLst>
                                    <p:set>
                                      <p:cBhvr>
                                        <p:cTn id="27" dur="1" fill="hold">
                                          <p:stCondLst>
                                            <p:cond delay="0"/>
                                          </p:stCondLst>
                                        </p:cTn>
                                        <p:tgtEl>
                                          <p:spTgt spid="508"/>
                                        </p:tgtEl>
                                        <p:attrNameLst>
                                          <p:attrName>style.visibility</p:attrName>
                                        </p:attrNameLst>
                                      </p:cBhvr>
                                      <p:to>
                                        <p:strVal val="visible"/>
                                      </p:to>
                                    </p:set>
                                    <p:animEffect transition="in" filter="fade">
                                      <p:cBhvr>
                                        <p:cTn id="28" dur="1000"/>
                                        <p:tgtEl>
                                          <p:spTgt spid="508"/>
                                        </p:tgtEl>
                                      </p:cBhvr>
                                    </p:animEffect>
                                  </p:childTnLst>
                                </p:cTn>
                              </p:par>
                              <p:par>
                                <p:cTn id="29" presetID="10" presetClass="entr" presetSubtype="0" fill="hold" nodeType="withEffect">
                                  <p:stCondLst>
                                    <p:cond delay="0"/>
                                  </p:stCondLst>
                                  <p:childTnLst>
                                    <p:set>
                                      <p:cBhvr>
                                        <p:cTn id="30" dur="1" fill="hold">
                                          <p:stCondLst>
                                            <p:cond delay="0"/>
                                          </p:stCondLst>
                                        </p:cTn>
                                        <p:tgtEl>
                                          <p:spTgt spid="509"/>
                                        </p:tgtEl>
                                        <p:attrNameLst>
                                          <p:attrName>style.visibility</p:attrName>
                                        </p:attrNameLst>
                                      </p:cBhvr>
                                      <p:to>
                                        <p:strVal val="visible"/>
                                      </p:to>
                                    </p:set>
                                    <p:animEffect transition="in" filter="fade">
                                      <p:cBhvr>
                                        <p:cTn id="31" dur="1000"/>
                                        <p:tgtEl>
                                          <p:spTgt spid="509"/>
                                        </p:tgtEl>
                                      </p:cBhvr>
                                    </p:animEffect>
                                  </p:childTnLst>
                                </p:cTn>
                              </p:par>
                              <p:par>
                                <p:cTn id="32" presetID="10" presetClass="entr" presetSubtype="0" fill="hold" nodeType="withEffect">
                                  <p:stCondLst>
                                    <p:cond delay="0"/>
                                  </p:stCondLst>
                                  <p:childTnLst>
                                    <p:set>
                                      <p:cBhvr>
                                        <p:cTn id="33" dur="1" fill="hold">
                                          <p:stCondLst>
                                            <p:cond delay="0"/>
                                          </p:stCondLst>
                                        </p:cTn>
                                        <p:tgtEl>
                                          <p:spTgt spid="510"/>
                                        </p:tgtEl>
                                        <p:attrNameLst>
                                          <p:attrName>style.visibility</p:attrName>
                                        </p:attrNameLst>
                                      </p:cBhvr>
                                      <p:to>
                                        <p:strVal val="visible"/>
                                      </p:to>
                                    </p:set>
                                    <p:animEffect transition="in" filter="fade">
                                      <p:cBhvr>
                                        <p:cTn id="34" dur="1000"/>
                                        <p:tgtEl>
                                          <p:spTgt spid="510"/>
                                        </p:tgtEl>
                                      </p:cBhvr>
                                    </p:animEffect>
                                  </p:childTnLst>
                                </p:cTn>
                              </p:par>
                              <p:par>
                                <p:cTn id="35" presetID="10" presetClass="entr" presetSubtype="0" fill="hold" nodeType="withEffect">
                                  <p:stCondLst>
                                    <p:cond delay="0"/>
                                  </p:stCondLst>
                                  <p:childTnLst>
                                    <p:set>
                                      <p:cBhvr>
                                        <p:cTn id="36" dur="1" fill="hold">
                                          <p:stCondLst>
                                            <p:cond delay="0"/>
                                          </p:stCondLst>
                                        </p:cTn>
                                        <p:tgtEl>
                                          <p:spTgt spid="511"/>
                                        </p:tgtEl>
                                        <p:attrNameLst>
                                          <p:attrName>style.visibility</p:attrName>
                                        </p:attrNameLst>
                                      </p:cBhvr>
                                      <p:to>
                                        <p:strVal val="visible"/>
                                      </p:to>
                                    </p:set>
                                    <p:animEffect transition="in" filter="fade">
                                      <p:cBhvr>
                                        <p:cTn id="37" dur="1000"/>
                                        <p:tgtEl>
                                          <p:spTgt spid="511"/>
                                        </p:tgtEl>
                                      </p:cBhvr>
                                    </p:animEffect>
                                  </p:childTnLst>
                                </p:cTn>
                              </p:par>
                              <p:par>
                                <p:cTn id="38" presetID="10" presetClass="entr" presetSubtype="0" fill="hold" nodeType="withEffect">
                                  <p:stCondLst>
                                    <p:cond delay="0"/>
                                  </p:stCondLst>
                                  <p:childTnLst>
                                    <p:set>
                                      <p:cBhvr>
                                        <p:cTn id="39" dur="1" fill="hold">
                                          <p:stCondLst>
                                            <p:cond delay="0"/>
                                          </p:stCondLst>
                                        </p:cTn>
                                        <p:tgtEl>
                                          <p:spTgt spid="512"/>
                                        </p:tgtEl>
                                        <p:attrNameLst>
                                          <p:attrName>style.visibility</p:attrName>
                                        </p:attrNameLst>
                                      </p:cBhvr>
                                      <p:to>
                                        <p:strVal val="visible"/>
                                      </p:to>
                                    </p:set>
                                    <p:animEffect transition="in" filter="fade">
                                      <p:cBhvr>
                                        <p:cTn id="40" dur="10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71"/>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Patrol Method for Woodlands Trail</a:t>
            </a:r>
            <a:endParaRPr/>
          </a:p>
        </p:txBody>
      </p:sp>
      <p:pic>
        <p:nvPicPr>
          <p:cNvPr id="518" name="Google Shape;518;p71"/>
          <p:cNvPicPr preferRelativeResize="0"/>
          <p:nvPr/>
        </p:nvPicPr>
        <p:blipFill>
          <a:blip r:embed="rId3">
            <a:alphaModFix/>
          </a:blip>
          <a:stretch>
            <a:fillRect/>
          </a:stretch>
        </p:blipFill>
        <p:spPr>
          <a:xfrm flipH="1">
            <a:off x="7795674" y="1085163"/>
            <a:ext cx="1063085" cy="3317768"/>
          </a:xfrm>
          <a:prstGeom prst="rect">
            <a:avLst/>
          </a:prstGeom>
          <a:noFill/>
          <a:ln>
            <a:noFill/>
          </a:ln>
        </p:spPr>
      </p:pic>
      <p:pic>
        <p:nvPicPr>
          <p:cNvPr id="519" name="Google Shape;519;p71"/>
          <p:cNvPicPr preferRelativeResize="0"/>
          <p:nvPr/>
        </p:nvPicPr>
        <p:blipFill>
          <a:blip r:embed="rId3">
            <a:alphaModFix/>
          </a:blip>
          <a:stretch>
            <a:fillRect/>
          </a:stretch>
        </p:blipFill>
        <p:spPr>
          <a:xfrm flipH="1">
            <a:off x="1721067" y="1216904"/>
            <a:ext cx="1063085" cy="3317768"/>
          </a:xfrm>
          <a:prstGeom prst="rect">
            <a:avLst/>
          </a:prstGeom>
          <a:noFill/>
          <a:ln>
            <a:noFill/>
          </a:ln>
        </p:spPr>
      </p:pic>
      <p:pic>
        <p:nvPicPr>
          <p:cNvPr id="520" name="Google Shape;520;p71"/>
          <p:cNvPicPr preferRelativeResize="0"/>
          <p:nvPr/>
        </p:nvPicPr>
        <p:blipFill>
          <a:blip r:embed="rId3">
            <a:alphaModFix/>
          </a:blip>
          <a:stretch>
            <a:fillRect/>
          </a:stretch>
        </p:blipFill>
        <p:spPr>
          <a:xfrm>
            <a:off x="4758372" y="1216909"/>
            <a:ext cx="1063085" cy="3317768"/>
          </a:xfrm>
          <a:prstGeom prst="rect">
            <a:avLst/>
          </a:prstGeom>
          <a:noFill/>
          <a:ln>
            <a:noFill/>
          </a:ln>
        </p:spPr>
      </p:pic>
      <p:pic>
        <p:nvPicPr>
          <p:cNvPr id="521" name="Google Shape;521;p71"/>
          <p:cNvPicPr preferRelativeResize="0"/>
          <p:nvPr/>
        </p:nvPicPr>
        <p:blipFill>
          <a:blip r:embed="rId4">
            <a:alphaModFix/>
          </a:blip>
          <a:stretch>
            <a:fillRect/>
          </a:stretch>
        </p:blipFill>
        <p:spPr>
          <a:xfrm>
            <a:off x="729904" y="953425"/>
            <a:ext cx="1205049" cy="1019656"/>
          </a:xfrm>
          <a:prstGeom prst="rect">
            <a:avLst/>
          </a:prstGeom>
          <a:noFill/>
          <a:ln>
            <a:noFill/>
          </a:ln>
        </p:spPr>
      </p:pic>
      <p:pic>
        <p:nvPicPr>
          <p:cNvPr id="522" name="Google Shape;522;p71"/>
          <p:cNvPicPr preferRelativeResize="0"/>
          <p:nvPr/>
        </p:nvPicPr>
        <p:blipFill>
          <a:blip r:embed="rId5">
            <a:alphaModFix/>
          </a:blip>
          <a:stretch>
            <a:fillRect/>
          </a:stretch>
        </p:blipFill>
        <p:spPr>
          <a:xfrm>
            <a:off x="3273004" y="953425"/>
            <a:ext cx="1205049" cy="1019656"/>
          </a:xfrm>
          <a:prstGeom prst="rect">
            <a:avLst/>
          </a:prstGeom>
          <a:noFill/>
          <a:ln>
            <a:noFill/>
          </a:ln>
        </p:spPr>
      </p:pic>
      <p:pic>
        <p:nvPicPr>
          <p:cNvPr id="523" name="Google Shape;523;p71"/>
          <p:cNvPicPr preferRelativeResize="0"/>
          <p:nvPr/>
        </p:nvPicPr>
        <p:blipFill>
          <a:blip r:embed="rId6">
            <a:alphaModFix/>
          </a:blip>
          <a:stretch>
            <a:fillRect/>
          </a:stretch>
        </p:blipFill>
        <p:spPr>
          <a:xfrm>
            <a:off x="6493979" y="1019650"/>
            <a:ext cx="1205049" cy="1019656"/>
          </a:xfrm>
          <a:prstGeom prst="rect">
            <a:avLst/>
          </a:prstGeom>
          <a:noFill/>
          <a:ln>
            <a:noFill/>
          </a:ln>
        </p:spPr>
      </p:pic>
      <p:pic>
        <p:nvPicPr>
          <p:cNvPr id="524" name="Google Shape;524;p71"/>
          <p:cNvPicPr preferRelativeResize="0"/>
          <p:nvPr/>
        </p:nvPicPr>
        <p:blipFill>
          <a:blip r:embed="rId7">
            <a:alphaModFix/>
          </a:blip>
          <a:stretch>
            <a:fillRect/>
          </a:stretch>
        </p:blipFill>
        <p:spPr>
          <a:xfrm>
            <a:off x="52750" y="1995700"/>
            <a:ext cx="1634959" cy="1111049"/>
          </a:xfrm>
          <a:prstGeom prst="rect">
            <a:avLst/>
          </a:prstGeom>
          <a:noFill/>
          <a:ln>
            <a:noFill/>
          </a:ln>
        </p:spPr>
      </p:pic>
      <p:pic>
        <p:nvPicPr>
          <p:cNvPr id="525" name="Google Shape;525;p71"/>
          <p:cNvPicPr preferRelativeResize="0"/>
          <p:nvPr/>
        </p:nvPicPr>
        <p:blipFill>
          <a:blip r:embed="rId7">
            <a:alphaModFix/>
          </a:blip>
          <a:stretch>
            <a:fillRect/>
          </a:stretch>
        </p:blipFill>
        <p:spPr>
          <a:xfrm>
            <a:off x="3058050" y="1995700"/>
            <a:ext cx="1634959" cy="1111049"/>
          </a:xfrm>
          <a:prstGeom prst="rect">
            <a:avLst/>
          </a:prstGeom>
          <a:noFill/>
          <a:ln>
            <a:noFill/>
          </a:ln>
        </p:spPr>
      </p:pic>
      <p:pic>
        <p:nvPicPr>
          <p:cNvPr id="526" name="Google Shape;526;p71"/>
          <p:cNvPicPr preferRelativeResize="0"/>
          <p:nvPr/>
        </p:nvPicPr>
        <p:blipFill>
          <a:blip r:embed="rId7">
            <a:alphaModFix/>
          </a:blip>
          <a:stretch>
            <a:fillRect/>
          </a:stretch>
        </p:blipFill>
        <p:spPr>
          <a:xfrm>
            <a:off x="6007125" y="2016225"/>
            <a:ext cx="1634959" cy="11110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animEffect transition="in" filter="fade">
                                      <p:cBhvr>
                                        <p:cTn id="7" dur="1000"/>
                                        <p:tgtEl>
                                          <p:spTgt spid="524"/>
                                        </p:tgtEl>
                                      </p:cBhvr>
                                    </p:animEffect>
                                  </p:childTnLst>
                                </p:cTn>
                              </p:par>
                              <p:par>
                                <p:cTn id="8" presetID="10" presetClass="entr" presetSubtype="0" fill="hold" nodeType="withEffect">
                                  <p:stCondLst>
                                    <p:cond delay="0"/>
                                  </p:stCondLst>
                                  <p:childTnLst>
                                    <p:set>
                                      <p:cBhvr>
                                        <p:cTn id="9" dur="1" fill="hold">
                                          <p:stCondLst>
                                            <p:cond delay="0"/>
                                          </p:stCondLst>
                                        </p:cTn>
                                        <p:tgtEl>
                                          <p:spTgt spid="525"/>
                                        </p:tgtEl>
                                        <p:attrNameLst>
                                          <p:attrName>style.visibility</p:attrName>
                                        </p:attrNameLst>
                                      </p:cBhvr>
                                      <p:to>
                                        <p:strVal val="visible"/>
                                      </p:to>
                                    </p:set>
                                    <p:animEffect transition="in" filter="fade">
                                      <p:cBhvr>
                                        <p:cTn id="10" dur="1000"/>
                                        <p:tgtEl>
                                          <p:spTgt spid="525"/>
                                        </p:tgtEl>
                                      </p:cBhvr>
                                    </p:animEffect>
                                  </p:childTnLst>
                                </p:cTn>
                              </p:par>
                              <p:par>
                                <p:cTn id="11" presetID="10" presetClass="entr" presetSubtype="0" fill="hold" nodeType="withEffect">
                                  <p:stCondLst>
                                    <p:cond delay="0"/>
                                  </p:stCondLst>
                                  <p:childTnLst>
                                    <p:set>
                                      <p:cBhvr>
                                        <p:cTn id="12" dur="1" fill="hold">
                                          <p:stCondLst>
                                            <p:cond delay="0"/>
                                          </p:stCondLst>
                                        </p:cTn>
                                        <p:tgtEl>
                                          <p:spTgt spid="526"/>
                                        </p:tgtEl>
                                        <p:attrNameLst>
                                          <p:attrName>style.visibility</p:attrName>
                                        </p:attrNameLst>
                                      </p:cBhvr>
                                      <p:to>
                                        <p:strVal val="visible"/>
                                      </p:to>
                                    </p:set>
                                    <p:animEffect transition="in" filter="fade">
                                      <p:cBhvr>
                                        <p:cTn id="13" dur="10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2"/>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Path of Leadership </a:t>
            </a:r>
            <a:endParaRPr/>
          </a:p>
        </p:txBody>
      </p:sp>
      <p:sp>
        <p:nvSpPr>
          <p:cNvPr id="532" name="Google Shape;532;p72"/>
          <p:cNvSpPr txBox="1">
            <a:spLocks noGrp="1"/>
          </p:cNvSpPr>
          <p:nvPr>
            <p:ph type="body" idx="1"/>
          </p:nvPr>
        </p:nvSpPr>
        <p:spPr>
          <a:xfrm>
            <a:off x="549600" y="1193525"/>
            <a:ext cx="7497000" cy="2946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You then, my child, be strengthened by the grace that is in Christ Jesus, and what you have heard from me in the presence of many witnesses entrust to faithful men, who will be able to teach others also.  2 Tim 2:1-2 ESV</a:t>
            </a:r>
            <a:endParaRPr dirty="0"/>
          </a:p>
        </p:txBody>
      </p:sp>
      <p:pic>
        <p:nvPicPr>
          <p:cNvPr id="533" name="Google Shape;533;p72"/>
          <p:cNvPicPr preferRelativeResize="0"/>
          <p:nvPr/>
        </p:nvPicPr>
        <p:blipFill>
          <a:blip r:embed="rId3">
            <a:alphaModFix/>
          </a:blip>
          <a:stretch>
            <a:fillRect/>
          </a:stretch>
        </p:blipFill>
        <p:spPr>
          <a:xfrm>
            <a:off x="1717751" y="984898"/>
            <a:ext cx="5289561" cy="35171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33"/>
                                        </p:tgtEl>
                                      </p:cBhvr>
                                    </p:animEffect>
                                    <p:set>
                                      <p:cBhvr>
                                        <p:cTn id="7" dur="1" fill="hold">
                                          <p:stCondLst>
                                            <p:cond delay="1000"/>
                                          </p:stCondLst>
                                        </p:cTn>
                                        <p:tgtEl>
                                          <p:spTgt spid="53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2"/>
                                        </p:tgtEl>
                                        <p:attrNameLst>
                                          <p:attrName>style.visibility</p:attrName>
                                        </p:attrNameLst>
                                      </p:cBhvr>
                                      <p:to>
                                        <p:strVal val="visible"/>
                                      </p:to>
                                    </p:set>
                                    <p:animEffect transition="in" filter="fade">
                                      <p:cBhvr>
                                        <p:cTn id="11" dur="10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73"/>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Discipleship Square</a:t>
            </a:r>
            <a:endParaRPr/>
          </a:p>
        </p:txBody>
      </p:sp>
      <p:pic>
        <p:nvPicPr>
          <p:cNvPr id="539" name="Google Shape;539;p73"/>
          <p:cNvPicPr preferRelativeResize="0"/>
          <p:nvPr/>
        </p:nvPicPr>
        <p:blipFill>
          <a:blip r:embed="rId3">
            <a:alphaModFix/>
          </a:blip>
          <a:stretch>
            <a:fillRect/>
          </a:stretch>
        </p:blipFill>
        <p:spPr>
          <a:xfrm>
            <a:off x="2905125" y="990923"/>
            <a:ext cx="3333750" cy="3495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4"/>
          <p:cNvSpPr txBox="1">
            <a:spLocks noGrp="1"/>
          </p:cNvSpPr>
          <p:nvPr>
            <p:ph type="ctrTitle"/>
          </p:nvPr>
        </p:nvSpPr>
        <p:spPr>
          <a:xfrm>
            <a:off x="3596000" y="1405500"/>
            <a:ext cx="5159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
        <p:nvSpPr>
          <p:cNvPr id="545" name="Google Shape;545;p74"/>
          <p:cNvSpPr txBox="1">
            <a:spLocks noGrp="1"/>
          </p:cNvSpPr>
          <p:nvPr>
            <p:ph type="subTitle" idx="1"/>
          </p:nvPr>
        </p:nvSpPr>
        <p:spPr>
          <a:xfrm>
            <a:off x="3596000" y="2404550"/>
            <a:ext cx="41421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205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0"/>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Servant Leadership </a:t>
            </a:r>
            <a:endParaRPr/>
          </a:p>
        </p:txBody>
      </p:sp>
      <p:pic>
        <p:nvPicPr>
          <p:cNvPr id="428" name="Google Shape;428;p60"/>
          <p:cNvPicPr preferRelativeResize="0"/>
          <p:nvPr/>
        </p:nvPicPr>
        <p:blipFill>
          <a:blip r:embed="rId3">
            <a:alphaModFix/>
          </a:blip>
          <a:stretch>
            <a:fillRect/>
          </a:stretch>
        </p:blipFill>
        <p:spPr>
          <a:xfrm>
            <a:off x="2529263" y="939852"/>
            <a:ext cx="4085465" cy="36233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1"/>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Troop Leadership Goals</a:t>
            </a:r>
            <a:endParaRPr/>
          </a:p>
        </p:txBody>
      </p:sp>
      <p:pic>
        <p:nvPicPr>
          <p:cNvPr id="434" name="Google Shape;434;p61"/>
          <p:cNvPicPr preferRelativeResize="0"/>
          <p:nvPr/>
        </p:nvPicPr>
        <p:blipFill>
          <a:blip r:embed="rId3">
            <a:alphaModFix/>
          </a:blip>
          <a:stretch>
            <a:fillRect/>
          </a:stretch>
        </p:blipFill>
        <p:spPr>
          <a:xfrm>
            <a:off x="844425" y="1289688"/>
            <a:ext cx="3055475" cy="2680225"/>
          </a:xfrm>
          <a:prstGeom prst="rect">
            <a:avLst/>
          </a:prstGeom>
          <a:noFill/>
          <a:ln>
            <a:noFill/>
          </a:ln>
        </p:spPr>
      </p:pic>
      <p:pic>
        <p:nvPicPr>
          <p:cNvPr id="435" name="Google Shape;435;p61"/>
          <p:cNvPicPr preferRelativeResize="0"/>
          <p:nvPr/>
        </p:nvPicPr>
        <p:blipFill rotWithShape="1">
          <a:blip r:embed="rId4">
            <a:alphaModFix/>
          </a:blip>
          <a:srcRect l="2070" r="2079"/>
          <a:stretch/>
        </p:blipFill>
        <p:spPr>
          <a:xfrm>
            <a:off x="5509533" y="1186650"/>
            <a:ext cx="2763835" cy="2886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fade">
                                      <p:cBhvr>
                                        <p:cTn id="7" dur="1000"/>
                                        <p:tgtEl>
                                          <p:spTgt spid="4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Effect transition="in" filter="fade">
                                      <p:cBhvr>
                                        <p:cTn id="12" dur="10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2"/>
          <p:cNvSpPr txBox="1">
            <a:spLocks noGrp="1"/>
          </p:cNvSpPr>
          <p:nvPr>
            <p:ph type="body" idx="1"/>
          </p:nvPr>
        </p:nvSpPr>
        <p:spPr>
          <a:xfrm>
            <a:off x="549600" y="1098600"/>
            <a:ext cx="3931800" cy="317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Determine potential</a:t>
            </a:r>
            <a:endParaRPr/>
          </a:p>
          <a:p>
            <a:pPr marL="457200" lvl="0" indent="-381000" algn="l" rtl="0">
              <a:spcBef>
                <a:spcPts val="0"/>
              </a:spcBef>
              <a:spcAft>
                <a:spcPts val="0"/>
              </a:spcAft>
              <a:buSzPts val="2400"/>
              <a:buChar char="▪"/>
            </a:pPr>
            <a:r>
              <a:rPr lang="en"/>
              <a:t>Make a plan</a:t>
            </a:r>
            <a:endParaRPr/>
          </a:p>
          <a:p>
            <a:pPr marL="457200" lvl="0" indent="-381000" algn="l" rtl="0">
              <a:spcBef>
                <a:spcPts val="0"/>
              </a:spcBef>
              <a:spcAft>
                <a:spcPts val="0"/>
              </a:spcAft>
              <a:buSzPts val="2400"/>
              <a:buChar char="▪"/>
            </a:pPr>
            <a:r>
              <a:rPr lang="en"/>
              <a:t>Meet your potential</a:t>
            </a:r>
            <a:endParaRPr/>
          </a:p>
        </p:txBody>
      </p:sp>
      <p:sp>
        <p:nvSpPr>
          <p:cNvPr id="441" name="Google Shape;441;p62"/>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Leadership for Action Skills </a:t>
            </a:r>
            <a:endParaRPr/>
          </a:p>
        </p:txBody>
      </p:sp>
      <p:pic>
        <p:nvPicPr>
          <p:cNvPr id="442" name="Google Shape;442;p62"/>
          <p:cNvPicPr preferRelativeResize="0"/>
          <p:nvPr/>
        </p:nvPicPr>
        <p:blipFill>
          <a:blip r:embed="rId3">
            <a:alphaModFix/>
          </a:blip>
          <a:stretch>
            <a:fillRect/>
          </a:stretch>
        </p:blipFill>
        <p:spPr>
          <a:xfrm>
            <a:off x="5167500" y="1344588"/>
            <a:ext cx="3055475" cy="2680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xEl>
                                              <p:pRg st="0" end="0"/>
                                            </p:txEl>
                                          </p:spTgt>
                                        </p:tgtEl>
                                        <p:attrNameLst>
                                          <p:attrName>style.visibility</p:attrName>
                                        </p:attrNameLst>
                                      </p:cBhvr>
                                      <p:to>
                                        <p:strVal val="visible"/>
                                      </p:to>
                                    </p:set>
                                    <p:animEffect transition="in" filter="fade">
                                      <p:cBhvr>
                                        <p:cTn id="7" dur="1000"/>
                                        <p:tgtEl>
                                          <p:spTgt spid="4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xEl>
                                              <p:pRg st="1" end="1"/>
                                            </p:txEl>
                                          </p:spTgt>
                                        </p:tgtEl>
                                        <p:attrNameLst>
                                          <p:attrName>style.visibility</p:attrName>
                                        </p:attrNameLst>
                                      </p:cBhvr>
                                      <p:to>
                                        <p:strVal val="visible"/>
                                      </p:to>
                                    </p:set>
                                    <p:animEffect transition="in" filter="fade">
                                      <p:cBhvr>
                                        <p:cTn id="12" dur="1000"/>
                                        <p:tgtEl>
                                          <p:spTgt spid="4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0">
                                            <p:txEl>
                                              <p:pRg st="2" end="2"/>
                                            </p:txEl>
                                          </p:spTgt>
                                        </p:tgtEl>
                                        <p:attrNameLst>
                                          <p:attrName>style.visibility</p:attrName>
                                        </p:attrNameLst>
                                      </p:cBhvr>
                                      <p:to>
                                        <p:strVal val="visible"/>
                                      </p:to>
                                    </p:set>
                                    <p:animEffect transition="in" filter="fade">
                                      <p:cBhvr>
                                        <p:cTn id="17" dur="1000"/>
                                        <p:tgtEl>
                                          <p:spTgt spid="4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3"/>
          <p:cNvSpPr txBox="1">
            <a:spLocks noGrp="1"/>
          </p:cNvSpPr>
          <p:nvPr>
            <p:ph type="body" idx="1"/>
          </p:nvPr>
        </p:nvSpPr>
        <p:spPr>
          <a:xfrm>
            <a:off x="549600" y="1098600"/>
            <a:ext cx="4594200" cy="3172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Use effective communication</a:t>
            </a:r>
            <a:endParaRPr/>
          </a:p>
          <a:p>
            <a:pPr marL="457200" lvl="0" indent="-381000" algn="l" rtl="0">
              <a:spcBef>
                <a:spcPts val="0"/>
              </a:spcBef>
              <a:spcAft>
                <a:spcPts val="0"/>
              </a:spcAft>
              <a:buSzPts val="2400"/>
              <a:buChar char="▪"/>
            </a:pPr>
            <a:r>
              <a:rPr lang="en"/>
              <a:t>Lead by example</a:t>
            </a:r>
            <a:endParaRPr/>
          </a:p>
          <a:p>
            <a:pPr marL="457200" lvl="0" indent="-381000" algn="l" rtl="0">
              <a:spcBef>
                <a:spcPts val="0"/>
              </a:spcBef>
              <a:spcAft>
                <a:spcPts val="0"/>
              </a:spcAft>
              <a:buSzPts val="2400"/>
              <a:buChar char="▪"/>
            </a:pPr>
            <a:r>
              <a:rPr lang="en"/>
              <a:t>Share leadership</a:t>
            </a:r>
            <a:endParaRPr/>
          </a:p>
          <a:p>
            <a:pPr marL="457200" lvl="0" indent="-381000" algn="l" rtl="0">
              <a:spcBef>
                <a:spcPts val="0"/>
              </a:spcBef>
              <a:spcAft>
                <a:spcPts val="0"/>
              </a:spcAft>
              <a:buSzPts val="2400"/>
              <a:buChar char="▪"/>
            </a:pPr>
            <a:r>
              <a:rPr lang="en"/>
              <a:t>Build trust</a:t>
            </a:r>
            <a:endParaRPr/>
          </a:p>
        </p:txBody>
      </p:sp>
      <p:sp>
        <p:nvSpPr>
          <p:cNvPr id="448" name="Google Shape;448;p63"/>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Leadership for Growth Skills </a:t>
            </a:r>
            <a:endParaRPr/>
          </a:p>
        </p:txBody>
      </p:sp>
      <p:pic>
        <p:nvPicPr>
          <p:cNvPr id="449" name="Google Shape;449;p63"/>
          <p:cNvPicPr preferRelativeResize="0"/>
          <p:nvPr/>
        </p:nvPicPr>
        <p:blipFill rotWithShape="1">
          <a:blip r:embed="rId3">
            <a:alphaModFix/>
          </a:blip>
          <a:srcRect l="2070" r="2079"/>
          <a:stretch/>
        </p:blipFill>
        <p:spPr>
          <a:xfrm>
            <a:off x="5357133" y="1186650"/>
            <a:ext cx="2763835" cy="2886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animEffect transition="in" filter="fade">
                                      <p:cBhvr>
                                        <p:cTn id="7" dur="1000"/>
                                        <p:tgtEl>
                                          <p:spTgt spid="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7">
                                            <p:txEl>
                                              <p:pRg st="1" end="1"/>
                                            </p:txEl>
                                          </p:spTgt>
                                        </p:tgtEl>
                                        <p:attrNameLst>
                                          <p:attrName>style.visibility</p:attrName>
                                        </p:attrNameLst>
                                      </p:cBhvr>
                                      <p:to>
                                        <p:strVal val="visible"/>
                                      </p:to>
                                    </p:set>
                                    <p:animEffect transition="in" filter="fade">
                                      <p:cBhvr>
                                        <p:cTn id="12" dur="1000"/>
                                        <p:tgtEl>
                                          <p:spTgt spid="4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7">
                                            <p:txEl>
                                              <p:pRg st="2" end="2"/>
                                            </p:txEl>
                                          </p:spTgt>
                                        </p:tgtEl>
                                        <p:attrNameLst>
                                          <p:attrName>style.visibility</p:attrName>
                                        </p:attrNameLst>
                                      </p:cBhvr>
                                      <p:to>
                                        <p:strVal val="visible"/>
                                      </p:to>
                                    </p:set>
                                    <p:animEffect transition="in" filter="fade">
                                      <p:cBhvr>
                                        <p:cTn id="17" dur="1000"/>
                                        <p:tgtEl>
                                          <p:spTgt spid="4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7">
                                            <p:txEl>
                                              <p:pRg st="3" end="3"/>
                                            </p:txEl>
                                          </p:spTgt>
                                        </p:tgtEl>
                                        <p:attrNameLst>
                                          <p:attrName>style.visibility</p:attrName>
                                        </p:attrNameLst>
                                      </p:cBhvr>
                                      <p:to>
                                        <p:strVal val="visible"/>
                                      </p:to>
                                    </p:set>
                                    <p:animEffect transition="in" filter="fade">
                                      <p:cBhvr>
                                        <p:cTn id="22" dur="1000"/>
                                        <p:tgtEl>
                                          <p:spTgt spid="4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4"/>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Youth Leadership Styles</a:t>
            </a:r>
            <a:endParaRPr/>
          </a:p>
        </p:txBody>
      </p:sp>
      <p:sp>
        <p:nvSpPr>
          <p:cNvPr id="455" name="Google Shape;455;p64"/>
          <p:cNvSpPr txBox="1">
            <a:spLocks noGrp="1"/>
          </p:cNvSpPr>
          <p:nvPr>
            <p:ph type="body" idx="1"/>
          </p:nvPr>
        </p:nvSpPr>
        <p:spPr>
          <a:xfrm>
            <a:off x="549600" y="1193525"/>
            <a:ext cx="7497000" cy="7767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Popular vote</a:t>
            </a:r>
            <a:endParaRPr/>
          </a:p>
        </p:txBody>
      </p:sp>
      <p:sp>
        <p:nvSpPr>
          <p:cNvPr id="456" name="Google Shape;456;p64"/>
          <p:cNvSpPr txBox="1">
            <a:spLocks noGrp="1"/>
          </p:cNvSpPr>
          <p:nvPr>
            <p:ph type="body" idx="1"/>
          </p:nvPr>
        </p:nvSpPr>
        <p:spPr>
          <a:xfrm>
            <a:off x="549600" y="1603392"/>
            <a:ext cx="7497000" cy="7767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The master</a:t>
            </a:r>
            <a:endParaRPr/>
          </a:p>
        </p:txBody>
      </p:sp>
      <p:sp>
        <p:nvSpPr>
          <p:cNvPr id="457" name="Google Shape;457;p64"/>
          <p:cNvSpPr txBox="1">
            <a:spLocks noGrp="1"/>
          </p:cNvSpPr>
          <p:nvPr>
            <p:ph type="body" idx="1"/>
          </p:nvPr>
        </p:nvSpPr>
        <p:spPr>
          <a:xfrm>
            <a:off x="549600" y="2031725"/>
            <a:ext cx="7497000" cy="7767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Unifying</a:t>
            </a:r>
            <a:endParaRPr/>
          </a:p>
        </p:txBody>
      </p:sp>
      <p:pic>
        <p:nvPicPr>
          <p:cNvPr id="458" name="Google Shape;458;p64"/>
          <p:cNvPicPr preferRelativeResize="0"/>
          <p:nvPr/>
        </p:nvPicPr>
        <p:blipFill>
          <a:blip r:embed="rId3">
            <a:alphaModFix/>
          </a:blip>
          <a:stretch>
            <a:fillRect/>
          </a:stretch>
        </p:blipFill>
        <p:spPr>
          <a:xfrm>
            <a:off x="7116925" y="1734724"/>
            <a:ext cx="1355457" cy="1370700"/>
          </a:xfrm>
          <a:prstGeom prst="rect">
            <a:avLst/>
          </a:prstGeom>
          <a:noFill/>
          <a:ln>
            <a:noFill/>
          </a:ln>
        </p:spPr>
      </p:pic>
      <p:pic>
        <p:nvPicPr>
          <p:cNvPr id="459" name="Google Shape;459;p64"/>
          <p:cNvPicPr preferRelativeResize="0"/>
          <p:nvPr/>
        </p:nvPicPr>
        <p:blipFill>
          <a:blip r:embed="rId4">
            <a:alphaModFix/>
          </a:blip>
          <a:stretch>
            <a:fillRect/>
          </a:stretch>
        </p:blipFill>
        <p:spPr>
          <a:xfrm>
            <a:off x="4713885" y="2796750"/>
            <a:ext cx="2084424" cy="1580452"/>
          </a:xfrm>
          <a:prstGeom prst="rect">
            <a:avLst/>
          </a:prstGeom>
          <a:noFill/>
          <a:ln>
            <a:noFill/>
          </a:ln>
        </p:spPr>
      </p:pic>
      <p:pic>
        <p:nvPicPr>
          <p:cNvPr id="460" name="Google Shape;460;p64"/>
          <p:cNvPicPr preferRelativeResize="0"/>
          <p:nvPr/>
        </p:nvPicPr>
        <p:blipFill>
          <a:blip r:embed="rId5">
            <a:alphaModFix/>
          </a:blip>
          <a:stretch>
            <a:fillRect/>
          </a:stretch>
        </p:blipFill>
        <p:spPr>
          <a:xfrm>
            <a:off x="4395902" y="1083450"/>
            <a:ext cx="1947150" cy="1296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fade">
                                      <p:cBhvr>
                                        <p:cTn id="7" dur="1000"/>
                                        <p:tgtEl>
                                          <p:spTgt spid="455"/>
                                        </p:tgtEl>
                                      </p:cBhvr>
                                    </p:animEffect>
                                  </p:childTnLst>
                                </p:cTn>
                              </p:par>
                              <p:par>
                                <p:cTn id="8" presetID="10" presetClass="entr" presetSubtype="0" fill="hold" nodeType="withEffect">
                                  <p:stCondLst>
                                    <p:cond delay="0"/>
                                  </p:stCondLst>
                                  <p:childTnLst>
                                    <p:set>
                                      <p:cBhvr>
                                        <p:cTn id="9" dur="1" fill="hold">
                                          <p:stCondLst>
                                            <p:cond delay="0"/>
                                          </p:stCondLst>
                                        </p:cTn>
                                        <p:tgtEl>
                                          <p:spTgt spid="460"/>
                                        </p:tgtEl>
                                        <p:attrNameLst>
                                          <p:attrName>style.visibility</p:attrName>
                                        </p:attrNameLst>
                                      </p:cBhvr>
                                      <p:to>
                                        <p:strVal val="visible"/>
                                      </p:to>
                                    </p:set>
                                    <p:animEffect transition="in" filter="fade">
                                      <p:cBhvr>
                                        <p:cTn id="10" dur="1000"/>
                                        <p:tgtEl>
                                          <p:spTgt spid="4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56"/>
                                        </p:tgtEl>
                                        <p:attrNameLst>
                                          <p:attrName>style.visibility</p:attrName>
                                        </p:attrNameLst>
                                      </p:cBhvr>
                                      <p:to>
                                        <p:strVal val="visible"/>
                                      </p:to>
                                    </p:set>
                                    <p:animEffect transition="in" filter="fade">
                                      <p:cBhvr>
                                        <p:cTn id="15" dur="1000"/>
                                        <p:tgtEl>
                                          <p:spTgt spid="456"/>
                                        </p:tgtEl>
                                      </p:cBhvr>
                                    </p:animEffect>
                                  </p:childTnLst>
                                </p:cTn>
                              </p:par>
                              <p:par>
                                <p:cTn id="16" presetID="10" presetClass="entr" presetSubtype="0" fill="hold" nodeType="withEffect">
                                  <p:stCondLst>
                                    <p:cond delay="0"/>
                                  </p:stCondLst>
                                  <p:childTnLst>
                                    <p:set>
                                      <p:cBhvr>
                                        <p:cTn id="17" dur="1" fill="hold">
                                          <p:stCondLst>
                                            <p:cond delay="0"/>
                                          </p:stCondLst>
                                        </p:cTn>
                                        <p:tgtEl>
                                          <p:spTgt spid="458"/>
                                        </p:tgtEl>
                                        <p:attrNameLst>
                                          <p:attrName>style.visibility</p:attrName>
                                        </p:attrNameLst>
                                      </p:cBhvr>
                                      <p:to>
                                        <p:strVal val="visible"/>
                                      </p:to>
                                    </p:set>
                                    <p:animEffect transition="in" filter="fade">
                                      <p:cBhvr>
                                        <p:cTn id="18" dur="1000"/>
                                        <p:tgtEl>
                                          <p:spTgt spid="45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57"/>
                                        </p:tgtEl>
                                        <p:attrNameLst>
                                          <p:attrName>style.visibility</p:attrName>
                                        </p:attrNameLst>
                                      </p:cBhvr>
                                      <p:to>
                                        <p:strVal val="visible"/>
                                      </p:to>
                                    </p:set>
                                    <p:animEffect transition="in" filter="fade">
                                      <p:cBhvr>
                                        <p:cTn id="23" dur="1000"/>
                                        <p:tgtEl>
                                          <p:spTgt spid="457"/>
                                        </p:tgtEl>
                                      </p:cBhvr>
                                    </p:animEffect>
                                  </p:childTnLst>
                                </p:cTn>
                              </p:par>
                              <p:par>
                                <p:cTn id="24" presetID="10" presetClass="entr" presetSubtype="0" fill="hold" nodeType="withEffect">
                                  <p:stCondLst>
                                    <p:cond delay="0"/>
                                  </p:stCondLst>
                                  <p:childTnLst>
                                    <p:set>
                                      <p:cBhvr>
                                        <p:cTn id="25" dur="1" fill="hold">
                                          <p:stCondLst>
                                            <p:cond delay="0"/>
                                          </p:stCondLst>
                                        </p:cTn>
                                        <p:tgtEl>
                                          <p:spTgt spid="459"/>
                                        </p:tgtEl>
                                        <p:attrNameLst>
                                          <p:attrName>style.visibility</p:attrName>
                                        </p:attrNameLst>
                                      </p:cBhvr>
                                      <p:to>
                                        <p:strVal val="visible"/>
                                      </p:to>
                                    </p:set>
                                    <p:animEffect transition="in" filter="fade">
                                      <p:cBhvr>
                                        <p:cTn id="26" dur="10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5"/>
          <p:cNvSpPr txBox="1">
            <a:spLocks noGrp="1"/>
          </p:cNvSpPr>
          <p:nvPr>
            <p:ph type="body" idx="1"/>
          </p:nvPr>
        </p:nvSpPr>
        <p:spPr>
          <a:xfrm>
            <a:off x="549600" y="1098600"/>
            <a:ext cx="7794900" cy="3172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The Patrol Method splits a Troop into small groups that explore </a:t>
            </a:r>
            <a:r>
              <a:rPr lang="en" i="1" u="sng"/>
              <a:t>the theory and practice</a:t>
            </a:r>
            <a:r>
              <a:rPr lang="en"/>
              <a:t> of </a:t>
            </a:r>
            <a:r>
              <a:rPr lang="en" i="1" u="sng"/>
              <a:t>leadership,</a:t>
            </a:r>
            <a:r>
              <a:rPr lang="en"/>
              <a:t> while using the </a:t>
            </a:r>
            <a:r>
              <a:rPr lang="en" i="1" u="sng"/>
              <a:t>gifts of individuals</a:t>
            </a:r>
            <a:r>
              <a:rPr lang="en"/>
              <a:t> to build </a:t>
            </a:r>
            <a:r>
              <a:rPr lang="en" i="1" u="sng"/>
              <a:t>group wellbeing.</a:t>
            </a:r>
            <a:endParaRPr/>
          </a:p>
        </p:txBody>
      </p:sp>
      <p:sp>
        <p:nvSpPr>
          <p:cNvPr id="466" name="Google Shape;466;p65"/>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Patrol Method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6"/>
          <p:cNvSpPr txBox="1">
            <a:spLocks noGrp="1"/>
          </p:cNvSpPr>
          <p:nvPr>
            <p:ph type="body" idx="1"/>
          </p:nvPr>
        </p:nvSpPr>
        <p:spPr>
          <a:xfrm>
            <a:off x="549600" y="1098600"/>
            <a:ext cx="7497000" cy="2946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Responsible Democracy</a:t>
            </a:r>
            <a:endParaRPr/>
          </a:p>
          <a:p>
            <a:pPr marL="457200" lvl="0" indent="-381000" algn="l" rtl="0">
              <a:spcBef>
                <a:spcPts val="0"/>
              </a:spcBef>
              <a:spcAft>
                <a:spcPts val="0"/>
              </a:spcAft>
              <a:buSzPts val="2400"/>
              <a:buChar char="▪"/>
            </a:pPr>
            <a:r>
              <a:rPr lang="en"/>
              <a:t>Esprit De Corps (Morale)</a:t>
            </a:r>
            <a:endParaRPr/>
          </a:p>
          <a:p>
            <a:pPr marL="457200" lvl="0" indent="-381000" algn="l" rtl="0">
              <a:spcBef>
                <a:spcPts val="0"/>
              </a:spcBef>
              <a:spcAft>
                <a:spcPts val="0"/>
              </a:spcAft>
              <a:buSzPts val="2400"/>
              <a:buChar char="▪"/>
            </a:pPr>
            <a:r>
              <a:rPr lang="en"/>
              <a:t>Interdependence</a:t>
            </a:r>
            <a:endParaRPr/>
          </a:p>
          <a:p>
            <a:pPr marL="457200" lvl="0" indent="-381000" algn="l" rtl="0">
              <a:spcBef>
                <a:spcPts val="0"/>
              </a:spcBef>
              <a:spcAft>
                <a:spcPts val="0"/>
              </a:spcAft>
              <a:buSzPts val="2400"/>
              <a:buChar char="▪"/>
            </a:pPr>
            <a:r>
              <a:rPr lang="en"/>
              <a:t>Friendly Competition</a:t>
            </a:r>
            <a:endParaRPr/>
          </a:p>
          <a:p>
            <a:pPr marL="457200" lvl="0" indent="-381000" algn="l" rtl="0">
              <a:spcBef>
                <a:spcPts val="0"/>
              </a:spcBef>
              <a:spcAft>
                <a:spcPts val="0"/>
              </a:spcAft>
              <a:buSzPts val="2400"/>
              <a:buChar char="▪"/>
            </a:pPr>
            <a:r>
              <a:rPr lang="en"/>
              <a:t>Synergy</a:t>
            </a:r>
            <a:endParaRPr/>
          </a:p>
          <a:p>
            <a:pPr marL="457200" lvl="0" indent="-381000" algn="l" rtl="0">
              <a:spcBef>
                <a:spcPts val="0"/>
              </a:spcBef>
              <a:spcAft>
                <a:spcPts val="0"/>
              </a:spcAft>
              <a:buSzPts val="2400"/>
              <a:buChar char="▪"/>
            </a:pPr>
            <a:r>
              <a:rPr lang="en"/>
              <a:t>Apprenticeship</a:t>
            </a:r>
            <a:endParaRPr/>
          </a:p>
        </p:txBody>
      </p:sp>
      <p:sp>
        <p:nvSpPr>
          <p:cNvPr id="472" name="Google Shape;472;p66"/>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Patrol Method Benefits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xEl>
                                              <p:pRg st="0" end="0"/>
                                            </p:txEl>
                                          </p:spTgt>
                                        </p:tgtEl>
                                        <p:attrNameLst>
                                          <p:attrName>style.visibility</p:attrName>
                                        </p:attrNameLst>
                                      </p:cBhvr>
                                      <p:to>
                                        <p:strVal val="visible"/>
                                      </p:to>
                                    </p:set>
                                    <p:animEffect transition="in" filter="fade">
                                      <p:cBhvr>
                                        <p:cTn id="7" dur="1000"/>
                                        <p:tgtEl>
                                          <p:spTgt spid="4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
                                            <p:txEl>
                                              <p:pRg st="1" end="1"/>
                                            </p:txEl>
                                          </p:spTgt>
                                        </p:tgtEl>
                                        <p:attrNameLst>
                                          <p:attrName>style.visibility</p:attrName>
                                        </p:attrNameLst>
                                      </p:cBhvr>
                                      <p:to>
                                        <p:strVal val="visible"/>
                                      </p:to>
                                    </p:set>
                                    <p:animEffect transition="in" filter="fade">
                                      <p:cBhvr>
                                        <p:cTn id="12" dur="1000"/>
                                        <p:tgtEl>
                                          <p:spTgt spid="4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
                                            <p:txEl>
                                              <p:pRg st="2" end="2"/>
                                            </p:txEl>
                                          </p:spTgt>
                                        </p:tgtEl>
                                        <p:attrNameLst>
                                          <p:attrName>style.visibility</p:attrName>
                                        </p:attrNameLst>
                                      </p:cBhvr>
                                      <p:to>
                                        <p:strVal val="visible"/>
                                      </p:to>
                                    </p:set>
                                    <p:animEffect transition="in" filter="fade">
                                      <p:cBhvr>
                                        <p:cTn id="17" dur="1000"/>
                                        <p:tgtEl>
                                          <p:spTgt spid="4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1">
                                            <p:txEl>
                                              <p:pRg st="3" end="3"/>
                                            </p:txEl>
                                          </p:spTgt>
                                        </p:tgtEl>
                                        <p:attrNameLst>
                                          <p:attrName>style.visibility</p:attrName>
                                        </p:attrNameLst>
                                      </p:cBhvr>
                                      <p:to>
                                        <p:strVal val="visible"/>
                                      </p:to>
                                    </p:set>
                                    <p:animEffect transition="in" filter="fade">
                                      <p:cBhvr>
                                        <p:cTn id="22" dur="1000"/>
                                        <p:tgtEl>
                                          <p:spTgt spid="4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1">
                                            <p:txEl>
                                              <p:pRg st="4" end="4"/>
                                            </p:txEl>
                                          </p:spTgt>
                                        </p:tgtEl>
                                        <p:attrNameLst>
                                          <p:attrName>style.visibility</p:attrName>
                                        </p:attrNameLst>
                                      </p:cBhvr>
                                      <p:to>
                                        <p:strVal val="visible"/>
                                      </p:to>
                                    </p:set>
                                    <p:animEffect transition="in" filter="fade">
                                      <p:cBhvr>
                                        <p:cTn id="27" dur="1000"/>
                                        <p:tgtEl>
                                          <p:spTgt spid="4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1">
                                            <p:txEl>
                                              <p:pRg st="5" end="5"/>
                                            </p:txEl>
                                          </p:spTgt>
                                        </p:tgtEl>
                                        <p:attrNameLst>
                                          <p:attrName>style.visibility</p:attrName>
                                        </p:attrNameLst>
                                      </p:cBhvr>
                                      <p:to>
                                        <p:strVal val="visible"/>
                                      </p:to>
                                    </p:set>
                                    <p:animEffect transition="in" filter="fade">
                                      <p:cBhvr>
                                        <p:cTn id="32" dur="1000"/>
                                        <p:tgtEl>
                                          <p:spTgt spid="4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7"/>
          <p:cNvSpPr txBox="1">
            <a:spLocks noGrp="1"/>
          </p:cNvSpPr>
          <p:nvPr>
            <p:ph type="body" idx="1"/>
          </p:nvPr>
        </p:nvSpPr>
        <p:spPr>
          <a:xfrm>
            <a:off x="549600" y="1098600"/>
            <a:ext cx="7497000" cy="2946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Involve everyone (Team Concept)</a:t>
            </a:r>
            <a:endParaRPr/>
          </a:p>
          <a:p>
            <a:pPr marL="457200" lvl="0" indent="-381000" algn="l" rtl="0">
              <a:spcBef>
                <a:spcPts val="0"/>
              </a:spcBef>
              <a:spcAft>
                <a:spcPts val="0"/>
              </a:spcAft>
              <a:buSzPts val="2400"/>
              <a:buChar char="▪"/>
            </a:pPr>
            <a:r>
              <a:rPr lang="en"/>
              <a:t>Allow them to make activity decisions</a:t>
            </a:r>
            <a:endParaRPr/>
          </a:p>
          <a:p>
            <a:pPr marL="457200" lvl="0" indent="-381000" algn="l" rtl="0">
              <a:spcBef>
                <a:spcPts val="0"/>
              </a:spcBef>
              <a:spcAft>
                <a:spcPts val="0"/>
              </a:spcAft>
              <a:buSzPts val="2400"/>
              <a:buChar char="▪"/>
            </a:pPr>
            <a:r>
              <a:rPr lang="en"/>
              <a:t>Encourage accountability</a:t>
            </a:r>
            <a:endParaRPr/>
          </a:p>
          <a:p>
            <a:pPr marL="457200" lvl="0" indent="-381000" algn="l" rtl="0">
              <a:spcBef>
                <a:spcPts val="0"/>
              </a:spcBef>
              <a:spcAft>
                <a:spcPts val="0"/>
              </a:spcAft>
              <a:buSzPts val="2400"/>
              <a:buChar char="▪"/>
            </a:pPr>
            <a:r>
              <a:rPr lang="en"/>
              <a:t>Motivate one another </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478" name="Google Shape;478;p67"/>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Patrol Method Application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7">
                                            <p:txEl>
                                              <p:pRg st="0" end="0"/>
                                            </p:txEl>
                                          </p:spTgt>
                                        </p:tgtEl>
                                        <p:attrNameLst>
                                          <p:attrName>style.visibility</p:attrName>
                                        </p:attrNameLst>
                                      </p:cBhvr>
                                      <p:to>
                                        <p:strVal val="visible"/>
                                      </p:to>
                                    </p:set>
                                    <p:animEffect transition="in" filter="fade">
                                      <p:cBhvr>
                                        <p:cTn id="7" dur="1000"/>
                                        <p:tgtEl>
                                          <p:spTgt spid="4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7">
                                            <p:txEl>
                                              <p:pRg st="1" end="1"/>
                                            </p:txEl>
                                          </p:spTgt>
                                        </p:tgtEl>
                                        <p:attrNameLst>
                                          <p:attrName>style.visibility</p:attrName>
                                        </p:attrNameLst>
                                      </p:cBhvr>
                                      <p:to>
                                        <p:strVal val="visible"/>
                                      </p:to>
                                    </p:set>
                                    <p:animEffect transition="in" filter="fade">
                                      <p:cBhvr>
                                        <p:cTn id="12" dur="1000"/>
                                        <p:tgtEl>
                                          <p:spTgt spid="4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7">
                                            <p:txEl>
                                              <p:pRg st="2" end="2"/>
                                            </p:txEl>
                                          </p:spTgt>
                                        </p:tgtEl>
                                        <p:attrNameLst>
                                          <p:attrName>style.visibility</p:attrName>
                                        </p:attrNameLst>
                                      </p:cBhvr>
                                      <p:to>
                                        <p:strVal val="visible"/>
                                      </p:to>
                                    </p:set>
                                    <p:animEffect transition="in" filter="fade">
                                      <p:cBhvr>
                                        <p:cTn id="17" dur="1000"/>
                                        <p:tgtEl>
                                          <p:spTgt spid="4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7">
                                            <p:txEl>
                                              <p:pRg st="3" end="3"/>
                                            </p:txEl>
                                          </p:spTgt>
                                        </p:tgtEl>
                                        <p:attrNameLst>
                                          <p:attrName>style.visibility</p:attrName>
                                        </p:attrNameLst>
                                      </p:cBhvr>
                                      <p:to>
                                        <p:strVal val="visible"/>
                                      </p:to>
                                    </p:set>
                                    <p:animEffect transition="in" filter="fade">
                                      <p:cBhvr>
                                        <p:cTn id="22" dur="1000"/>
                                        <p:tgtEl>
                                          <p:spTgt spid="4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7">
                                            <p:txEl>
                                              <p:pRg st="4" end="4"/>
                                            </p:txEl>
                                          </p:spTgt>
                                        </p:tgtEl>
                                        <p:attrNameLst>
                                          <p:attrName>style.visibility</p:attrName>
                                        </p:attrNameLst>
                                      </p:cBhvr>
                                      <p:to>
                                        <p:strVal val="visible"/>
                                      </p:to>
                                    </p:set>
                                    <p:animEffect transition="in" filter="fade">
                                      <p:cBhvr>
                                        <p:cTn id="27" dur="1000"/>
                                        <p:tgtEl>
                                          <p:spTgt spid="4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7">
                                            <p:txEl>
                                              <p:pRg st="5" end="5"/>
                                            </p:txEl>
                                          </p:spTgt>
                                        </p:tgtEl>
                                        <p:attrNameLst>
                                          <p:attrName>style.visibility</p:attrName>
                                        </p:attrNameLst>
                                      </p:cBhvr>
                                      <p:to>
                                        <p:strVal val="visible"/>
                                      </p:to>
                                    </p:set>
                                    <p:animEffect transition="in" filter="fade">
                                      <p:cBhvr>
                                        <p:cTn id="32" dur="1000"/>
                                        <p:tgtEl>
                                          <p:spTgt spid="4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ert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1901</Words>
  <Application>Microsoft Office PowerPoint</Application>
  <PresentationFormat>On-screen Show (16:9)</PresentationFormat>
  <Paragraphs>128</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Encode Sans</vt:lpstr>
      <vt:lpstr>Laertes template</vt:lpstr>
      <vt:lpstr>Leadership</vt:lpstr>
      <vt:lpstr>Servant Leadership </vt:lpstr>
      <vt:lpstr>Troop Leadership Goals</vt:lpstr>
      <vt:lpstr>Leadership for Action Skills </vt:lpstr>
      <vt:lpstr>Leadership for Growth Skills </vt:lpstr>
      <vt:lpstr>Youth Leadership Styles</vt:lpstr>
      <vt:lpstr>Patrol Method </vt:lpstr>
      <vt:lpstr>Patrol Method Benefits</vt:lpstr>
      <vt:lpstr>Patrol Method Application</vt:lpstr>
      <vt:lpstr>Patrol Duty Roster</vt:lpstr>
      <vt:lpstr>Patrol Spirit</vt:lpstr>
      <vt:lpstr>The Officer’s Conference</vt:lpstr>
      <vt:lpstr>Patrol Method for Woodlands Trail</vt:lpstr>
      <vt:lpstr>The Path of Leadership </vt:lpstr>
      <vt:lpstr>The Discipleship Square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Peaks Training</dc:title>
  <dc:creator>Seth</dc:creator>
  <cp:lastModifiedBy>Bennie Good</cp:lastModifiedBy>
  <cp:revision>4</cp:revision>
  <dcterms:modified xsi:type="dcterms:W3CDTF">2023-12-25T19:00:08Z</dcterms:modified>
</cp:coreProperties>
</file>