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19"/>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Lst>
  <p:sldSz cx="9144000" cy="5143500" type="screen16x9"/>
  <p:notesSz cx="6858000" cy="9144000"/>
  <p:embeddedFontLst>
    <p:embeddedFont>
      <p:font typeface="Encode Sans"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78" y="-8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1438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582c67965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6582c67965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“In Session 107, </a:t>
            </a:r>
            <a:r>
              <a:rPr lang="en">
                <a:solidFill>
                  <a:schemeClr val="dk1"/>
                </a:solidFill>
              </a:rPr>
              <a:t>we will show you an overview of the structure and advancement of the</a:t>
            </a:r>
            <a:r>
              <a:rPr lang="en"/>
              <a:t> Trail Life Navigators and Adventurers Programs.”  </a:t>
            </a:r>
            <a:r>
              <a:rPr lang="en" b="1">
                <a:solidFill>
                  <a:srgbClr val="FF0000"/>
                </a:solidFill>
              </a:rPr>
              <a:t>[Click]</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7bb11bf8e2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7bb11bf8e2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“Nine Core Skills Trail Badges are completed as a Trailman earns his first three ranks.  </a:t>
            </a:r>
            <a:br>
              <a:rPr lang="en"/>
            </a:br>
            <a:r>
              <a:rPr lang="en"/>
              <a:t>These Trail Badges represent the requisite skills of Trailmen during their time in Trail Life. </a:t>
            </a:r>
            <a:r>
              <a:rPr lang="en" i="1">
                <a:solidFill>
                  <a:srgbClr val="0000FF"/>
                </a:solidFill>
              </a:rPr>
              <a:t>(pause) </a:t>
            </a:r>
            <a:br>
              <a:rPr lang="en" i="1">
                <a:solidFill>
                  <a:srgbClr val="0000FF"/>
                </a:solidFill>
              </a:rPr>
            </a:br>
            <a:r>
              <a:rPr lang="en"/>
              <a:t>They are:  </a:t>
            </a:r>
            <a:br>
              <a:rPr lang="en"/>
            </a:br>
            <a:r>
              <a:rPr lang="en" b="1">
                <a:solidFill>
                  <a:srgbClr val="FF0000"/>
                </a:solidFill>
              </a:rPr>
              <a:t>[Click]</a:t>
            </a:r>
            <a:r>
              <a:rPr lang="en"/>
              <a:t> Aquatics, </a:t>
            </a:r>
            <a:br>
              <a:rPr lang="en"/>
            </a:br>
            <a:r>
              <a:rPr lang="en" b="1">
                <a:solidFill>
                  <a:srgbClr val="FF0000"/>
                </a:solidFill>
              </a:rPr>
              <a:t>[Click]</a:t>
            </a:r>
            <a:r>
              <a:rPr lang="en" b="1"/>
              <a:t> </a:t>
            </a:r>
            <a:r>
              <a:rPr lang="en"/>
              <a:t>Camping, </a:t>
            </a:r>
            <a:br>
              <a:rPr lang="en"/>
            </a:br>
            <a:r>
              <a:rPr lang="en" b="1">
                <a:solidFill>
                  <a:srgbClr val="FF0000"/>
                </a:solidFill>
              </a:rPr>
              <a:t>[Click]</a:t>
            </a:r>
            <a:r>
              <a:rPr lang="en"/>
              <a:t> Fire Ranger, </a:t>
            </a:r>
            <a:br>
              <a:rPr lang="en"/>
            </a:br>
            <a:r>
              <a:rPr lang="en" b="1">
                <a:solidFill>
                  <a:srgbClr val="FF0000"/>
                </a:solidFill>
              </a:rPr>
              <a:t>[Click]</a:t>
            </a:r>
            <a:r>
              <a:rPr lang="en"/>
              <a:t> First Aid, </a:t>
            </a:r>
            <a:br>
              <a:rPr lang="en"/>
            </a:br>
            <a:r>
              <a:rPr lang="en" b="1">
                <a:solidFill>
                  <a:srgbClr val="FF0000"/>
                </a:solidFill>
              </a:rPr>
              <a:t>[Click]</a:t>
            </a:r>
            <a:r>
              <a:rPr lang="en"/>
              <a:t> Our Flag, </a:t>
            </a:r>
            <a:br>
              <a:rPr lang="en"/>
            </a:br>
            <a:r>
              <a:rPr lang="en" b="1">
                <a:solidFill>
                  <a:srgbClr val="FF0000"/>
                </a:solidFill>
              </a:rPr>
              <a:t>[Click]</a:t>
            </a:r>
            <a:r>
              <a:rPr lang="en"/>
              <a:t> Outdoor Cooking, </a:t>
            </a:r>
            <a:br>
              <a:rPr lang="en"/>
            </a:br>
            <a:r>
              <a:rPr lang="en" b="1">
                <a:solidFill>
                  <a:srgbClr val="FF0000"/>
                </a:solidFill>
              </a:rPr>
              <a:t>[Click]</a:t>
            </a:r>
            <a:r>
              <a:rPr lang="en"/>
              <a:t> Ropework, </a:t>
            </a:r>
            <a:br>
              <a:rPr lang="en"/>
            </a:br>
            <a:r>
              <a:rPr lang="en" b="1">
                <a:solidFill>
                  <a:srgbClr val="FF0000"/>
                </a:solidFill>
              </a:rPr>
              <a:t>[Click]</a:t>
            </a:r>
            <a:r>
              <a:rPr lang="en"/>
              <a:t> Trail Skills, and </a:t>
            </a:r>
            <a:br>
              <a:rPr lang="en"/>
            </a:br>
            <a:r>
              <a:rPr lang="en" b="1">
                <a:solidFill>
                  <a:srgbClr val="FF0000"/>
                </a:solidFill>
              </a:rPr>
              <a:t>[Click]</a:t>
            </a:r>
            <a:r>
              <a:rPr lang="en"/>
              <a:t> Woods Tools.”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 138-233 The Trailman’s Handbook Third Edition)</a:t>
            </a:r>
            <a:endParaRPr b="1" i="1">
              <a:solidFill>
                <a:srgbClr val="00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bb11bf8e2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bb11bf8e2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“The highest three ranks in Trail Life require the Trailmen to earn six True Freedom Trail Badges targeted at the needs of older boys as they rapidly approach manhood.</a:t>
            </a:r>
            <a:r>
              <a:rPr lang="en" i="1">
                <a:solidFill>
                  <a:srgbClr val="0000FF"/>
                </a:solidFill>
              </a:rPr>
              <a:t>(pause)</a:t>
            </a:r>
            <a:endParaRPr i="1">
              <a:solidFill>
                <a:srgbClr val="0000FF"/>
              </a:solidFill>
            </a:endParaRPr>
          </a:p>
          <a:p>
            <a:pPr marL="0" lvl="0" indent="0" algn="l" rtl="0">
              <a:spcBef>
                <a:spcPts val="0"/>
              </a:spcBef>
              <a:spcAft>
                <a:spcPts val="0"/>
              </a:spcAft>
              <a:buNone/>
            </a:pPr>
            <a:r>
              <a:rPr lang="en"/>
              <a:t>They are:  </a:t>
            </a:r>
            <a:br>
              <a:rPr lang="en"/>
            </a:br>
            <a:r>
              <a:rPr lang="en" b="1">
                <a:solidFill>
                  <a:srgbClr val="FF0000"/>
                </a:solidFill>
              </a:rPr>
              <a:t>[Click]</a:t>
            </a:r>
            <a:r>
              <a:rPr lang="en"/>
              <a:t> Citizenship, </a:t>
            </a:r>
            <a:br>
              <a:rPr lang="en"/>
            </a:br>
            <a:r>
              <a:rPr lang="en" b="1">
                <a:solidFill>
                  <a:srgbClr val="FF0000"/>
                </a:solidFill>
              </a:rPr>
              <a:t>[Click]</a:t>
            </a:r>
            <a:r>
              <a:rPr lang="en"/>
              <a:t> Emergency Preparedness, </a:t>
            </a:r>
            <a:br>
              <a:rPr lang="en"/>
            </a:br>
            <a:r>
              <a:rPr lang="en" b="1">
                <a:solidFill>
                  <a:srgbClr val="FF0000"/>
                </a:solidFill>
              </a:rPr>
              <a:t>[Click]</a:t>
            </a:r>
            <a:r>
              <a:rPr lang="en"/>
              <a:t> Family Man, </a:t>
            </a:r>
            <a:br>
              <a:rPr lang="en"/>
            </a:br>
            <a:r>
              <a:rPr lang="en" b="1">
                <a:solidFill>
                  <a:srgbClr val="FF0000"/>
                </a:solidFill>
              </a:rPr>
              <a:t>[Click]</a:t>
            </a:r>
            <a:r>
              <a:rPr lang="en"/>
              <a:t> Outdoor Life, </a:t>
            </a:r>
            <a:br>
              <a:rPr lang="en"/>
            </a:br>
            <a:r>
              <a:rPr lang="en" b="1">
                <a:solidFill>
                  <a:srgbClr val="FF0000"/>
                </a:solidFill>
              </a:rPr>
              <a:t>[Click]</a:t>
            </a:r>
            <a:r>
              <a:rPr lang="en"/>
              <a:t> Personal Resources, and their choice of a fitness Trail Badge, selected from the following:  </a:t>
            </a:r>
            <a:br>
              <a:rPr lang="en"/>
            </a:br>
            <a:r>
              <a:rPr lang="en" b="1">
                <a:solidFill>
                  <a:srgbClr val="FF0000"/>
                </a:solidFill>
              </a:rPr>
              <a:t>[Click]</a:t>
            </a:r>
            <a:r>
              <a:rPr lang="en"/>
              <a:t> Cycling,</a:t>
            </a:r>
            <a:r>
              <a:rPr lang="en" b="1"/>
              <a:t> </a:t>
            </a:r>
            <a:r>
              <a:rPr lang="en" b="1">
                <a:solidFill>
                  <a:srgbClr val="FF0000"/>
                </a:solidFill>
              </a:rPr>
              <a:t>[Click]</a:t>
            </a:r>
            <a:r>
              <a:rPr lang="en"/>
              <a:t> Fitness, </a:t>
            </a:r>
            <a:r>
              <a:rPr lang="en" b="1">
                <a:solidFill>
                  <a:srgbClr val="FF0000"/>
                </a:solidFill>
              </a:rPr>
              <a:t>[Click]</a:t>
            </a:r>
            <a:r>
              <a:rPr lang="en"/>
              <a:t> Swimming, or </a:t>
            </a:r>
            <a:r>
              <a:rPr lang="en" b="1">
                <a:solidFill>
                  <a:srgbClr val="FF0000"/>
                </a:solidFill>
              </a:rPr>
              <a:t>[Click]</a:t>
            </a:r>
            <a:r>
              <a:rPr lang="en"/>
              <a:t> Hiking.”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pg.138-233 The Trailman’s Handbook Third Edition)</a:t>
            </a:r>
            <a:endParaRPr b="1" i="1">
              <a:solidFill>
                <a:srgbClr val="00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bb11bf8e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bb11bf8e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“The same areas of study that the Woodlands Trail Patrols use are called Frontiers at the Navigators and Adventurers level. </a:t>
            </a:r>
            <a:r>
              <a:rPr lang="en" i="1">
                <a:solidFill>
                  <a:srgbClr val="0000FF"/>
                </a:solidFill>
              </a:rPr>
              <a:t>(pause) </a:t>
            </a:r>
            <a:r>
              <a:rPr lang="en"/>
              <a:t/>
            </a:r>
            <a:br>
              <a:rPr lang="en"/>
            </a:br>
            <a:r>
              <a:rPr lang="en"/>
              <a:t>They are </a:t>
            </a:r>
            <a:r>
              <a:rPr lang="en" b="1">
                <a:solidFill>
                  <a:srgbClr val="FF0000"/>
                </a:solidFill>
              </a:rPr>
              <a:t>[Click]</a:t>
            </a:r>
            <a:r>
              <a:rPr lang="en"/>
              <a:t> Heritage. </a:t>
            </a:r>
            <a:r>
              <a:rPr lang="en" b="1">
                <a:solidFill>
                  <a:srgbClr val="FF0000"/>
                </a:solidFill>
              </a:rPr>
              <a:t>[Click]</a:t>
            </a:r>
            <a:r>
              <a:rPr lang="en"/>
              <a:t> Hobbies, </a:t>
            </a:r>
            <a:r>
              <a:rPr lang="en" b="1">
                <a:solidFill>
                  <a:srgbClr val="FF0000"/>
                </a:solidFill>
              </a:rPr>
              <a:t>[Click]</a:t>
            </a:r>
            <a:r>
              <a:rPr lang="en"/>
              <a:t> Life Skills, </a:t>
            </a:r>
            <a:r>
              <a:rPr lang="en" b="1">
                <a:solidFill>
                  <a:srgbClr val="FF0000"/>
                </a:solidFill>
              </a:rPr>
              <a:t>[Click]</a:t>
            </a:r>
            <a:r>
              <a:rPr lang="en"/>
              <a:t> Outdoor Skills, </a:t>
            </a:r>
            <a:r>
              <a:rPr lang="en" b="1">
                <a:solidFill>
                  <a:srgbClr val="FF0000"/>
                </a:solidFill>
              </a:rPr>
              <a:t>[Click]</a:t>
            </a:r>
            <a:r>
              <a:rPr lang="en"/>
              <a:t> Science &amp; Technology, </a:t>
            </a:r>
            <a:r>
              <a:rPr lang="en" b="1">
                <a:solidFill>
                  <a:srgbClr val="FF0000"/>
                </a:solidFill>
              </a:rPr>
              <a:t>[Click]</a:t>
            </a:r>
            <a:r>
              <a:rPr lang="en"/>
              <a:t> Sports &amp; Fitness, and </a:t>
            </a:r>
            <a:r>
              <a:rPr lang="en" b="1">
                <a:solidFill>
                  <a:srgbClr val="FF0000"/>
                </a:solidFill>
              </a:rPr>
              <a:t>[Click]</a:t>
            </a:r>
            <a:r>
              <a:rPr lang="en"/>
              <a:t> Values.  </a:t>
            </a:r>
            <a:r>
              <a:rPr lang="en" i="1">
                <a:solidFill>
                  <a:srgbClr val="0000FF"/>
                </a:solidFill>
              </a:rPr>
              <a:t>(pause)</a:t>
            </a:r>
            <a:r>
              <a:rPr lang="en"/>
              <a:t/>
            </a:r>
            <a:br>
              <a:rPr lang="en"/>
            </a:br>
            <a:r>
              <a:rPr lang="en"/>
              <a:t>The seven Frontiers provide both structure for advancement and personal growth objectives that will make a better man - more like Jesus, who is our example.”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 133-136 The Trailman’s Handbook Third Edition)</a:t>
            </a:r>
            <a:endParaRPr b="1" i="1">
              <a:solidFill>
                <a:srgbClr val="0000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bb11bf8e2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7bb11bf8e2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a:t>
            </a:r>
            <a:r>
              <a:rPr lang="en">
                <a:solidFill>
                  <a:schemeClr val="dk1"/>
                </a:solidFill>
              </a:rPr>
              <a:t>  “Trail Badges give Trailman a foundation of knowledge and skills to help them navigate the frontiers of life.  Elective Trail Badges strengthen their knowledge and skills, and help him round out his experience and deepen his expertise with </a:t>
            </a:r>
            <a:r>
              <a:rPr lang="en" b="1">
                <a:solidFill>
                  <a:srgbClr val="FF0000"/>
                </a:solidFill>
              </a:rPr>
              <a:t>[Click]</a:t>
            </a:r>
            <a:r>
              <a:rPr lang="en">
                <a:solidFill>
                  <a:schemeClr val="dk1"/>
                </a:solidFill>
              </a:rPr>
              <a:t> topics that have personal appeal.  </a:t>
            </a:r>
            <a:r>
              <a:rPr lang="en" i="1">
                <a:solidFill>
                  <a:srgbClr val="0000FF"/>
                </a:solidFill>
              </a:rPr>
              <a:t>(pause) </a:t>
            </a:r>
            <a:r>
              <a:rPr lang="en">
                <a:solidFill>
                  <a:schemeClr val="dk1"/>
                </a:solidFill>
              </a:rPr>
              <a:t/>
            </a:r>
            <a:br>
              <a:rPr lang="en">
                <a:solidFill>
                  <a:schemeClr val="dk1"/>
                </a:solidFill>
              </a:rPr>
            </a:br>
            <a:r>
              <a:rPr lang="en">
                <a:solidFill>
                  <a:schemeClr val="dk1"/>
                </a:solidFill>
              </a:rPr>
              <a:t>Trail Life USA has </a:t>
            </a:r>
            <a:r>
              <a:rPr lang="en" b="1">
                <a:solidFill>
                  <a:srgbClr val="FF0000"/>
                </a:solidFill>
              </a:rPr>
              <a:t>[Click] </a:t>
            </a:r>
            <a:r>
              <a:rPr lang="en">
                <a:solidFill>
                  <a:schemeClr val="dk1"/>
                </a:solidFill>
              </a:rPr>
              <a:t>published Elective Trail Badges available online that a Trailman can select from or he has the option to </a:t>
            </a:r>
            <a:r>
              <a:rPr lang="en" b="1">
                <a:solidFill>
                  <a:srgbClr val="FF0000"/>
                </a:solidFill>
              </a:rPr>
              <a:t>[Click] </a:t>
            </a:r>
            <a:r>
              <a:rPr lang="en">
                <a:solidFill>
                  <a:schemeClr val="dk1"/>
                </a:solidFill>
              </a:rPr>
              <a:t>design his own Elective Trail Badge in an area that interests him within the Design your own Badge guidelines. </a:t>
            </a:r>
            <a:r>
              <a:rPr lang="en" i="1">
                <a:solidFill>
                  <a:srgbClr val="0000FF"/>
                </a:solidFill>
              </a:rPr>
              <a:t>(pause) </a:t>
            </a:r>
            <a:r>
              <a:rPr lang="en">
                <a:solidFill>
                  <a:schemeClr val="dk1"/>
                </a:solidFill>
              </a:rPr>
              <a:t/>
            </a:r>
            <a:br>
              <a:rPr lang="en">
                <a:solidFill>
                  <a:schemeClr val="dk1"/>
                </a:solidFill>
              </a:rPr>
            </a:br>
            <a:r>
              <a:rPr lang="en">
                <a:solidFill>
                  <a:schemeClr val="dk1"/>
                </a:solidFill>
              </a:rPr>
              <a:t>“A Trailman may select his Elective Trail Badges from </a:t>
            </a:r>
            <a:r>
              <a:rPr lang="en" b="1">
                <a:solidFill>
                  <a:srgbClr val="FF0000"/>
                </a:solidFill>
              </a:rPr>
              <a:t>[Click]</a:t>
            </a:r>
            <a:r>
              <a:rPr lang="en">
                <a:solidFill>
                  <a:schemeClr val="dk1"/>
                </a:solidFill>
              </a:rPr>
              <a:t> one, several, or all of the Frontiers.  There are not specific breakdowns of Frontiers required, only a required number of Elective Trail Badges.”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“Upon completing an Elective Trail Badge, the Trailman will earn a wooden medallion that can be affixed to the Trailman’s Standard corresponding to the appropriate Frontier for that Badge”  </a:t>
            </a:r>
            <a:r>
              <a:rPr lang="en" b="1">
                <a:solidFill>
                  <a:srgbClr val="FF0000"/>
                </a:solidFill>
              </a:rPr>
              <a:t>[Click]</a:t>
            </a:r>
            <a:r>
              <a:rPr lang="en">
                <a:solidFill>
                  <a:schemeClr val="dk1"/>
                </a:solidFill>
              </a:rPr>
              <a:t/>
            </a:r>
            <a:br>
              <a:rPr lang="en">
                <a:solidFill>
                  <a:schemeClr val="dk1"/>
                </a:solidFill>
              </a:rPr>
            </a:b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Trail Life Connect, pg.368-369 The Trailman’s Handbook Third Edition) </a:t>
            </a:r>
            <a:endParaRPr b="1" i="1">
              <a:solidFill>
                <a:srgbClr val="0000F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bb11bf8e2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bb11bf8e2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“The Trailman’s Standard is the official uniform staff used by a Navigator or Adventurer Trailman to display his achievements.  </a:t>
            </a:r>
            <a:r>
              <a:rPr lang="en" i="1">
                <a:solidFill>
                  <a:srgbClr val="0000FF"/>
                </a:solidFill>
              </a:rPr>
              <a:t>(pause)</a:t>
            </a:r>
            <a:r>
              <a:rPr lang="en"/>
              <a:t>  </a:t>
            </a:r>
            <a:br>
              <a:rPr lang="en"/>
            </a:br>
            <a:r>
              <a:rPr lang="en"/>
              <a:t>On it, he may affix his earned Ranks and Awards, Trail Badges, Service Stars, Elective Trail Badge medallions and, if he reaches the peak of the Trail, his Freedom Award topper.  </a:t>
            </a:r>
            <a:r>
              <a:rPr lang="en" i="1">
                <a:solidFill>
                  <a:srgbClr val="0000FF"/>
                </a:solidFill>
                <a:highlight>
                  <a:srgbClr val="FFFFFF"/>
                </a:highlight>
              </a:rPr>
              <a:t>(pause)</a:t>
            </a:r>
            <a:r>
              <a:rPr lang="en"/>
              <a:t/>
            </a:r>
            <a:br>
              <a:rPr lang="en"/>
            </a:br>
            <a:r>
              <a:rPr lang="en"/>
              <a:t>It comes to the Trailman unadorned, awaiting the unique achievements he can fasten to it as he learns, grows, and makes lifelong memories with Trail Life USA.”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pg.36-37 The Trailman’s Handbook Third Edition; pg. 102-103 Tools of the Trail)</a:t>
            </a:r>
            <a:endParaRPr b="1" i="1">
              <a:solidFill>
                <a:srgbClr val="0000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bb11bf8e2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bb11bf8e2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b="1">
                <a:solidFill>
                  <a:srgbClr val="FF0000"/>
                </a:solidFill>
              </a:rPr>
              <a:t>[Click]</a:t>
            </a:r>
            <a:r>
              <a:rPr lang="en" b="1"/>
              <a:t> </a:t>
            </a:r>
            <a:r>
              <a:rPr lang="en"/>
              <a:t>“The official advancement tracking for all Trailmen is Trail Life Connect. Specifically for Navigators and Adventurers, the Freedom Trail is the best place to view and track each Trailman’s advancement. Navigators and Adventurers will need to take ownership of their own advancement tracking and will need to log into Trail Life Connect and familiarize themselves with the Freedom Trail under their Profile.” </a:t>
            </a:r>
            <a:r>
              <a:rPr lang="en" b="1">
                <a:solidFill>
                  <a:srgbClr val="FF0000"/>
                </a:solidFill>
              </a:rPr>
              <a:t>[Click]</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Trail Life Connect)</a:t>
            </a:r>
            <a:endParaRPr b="1">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7bb11bf8e2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7bb11bf8e2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“While Trail Life Connect is the official tracking resource for all of a Trailman’s advancements, Trail Life USA has created several great resources that can supplement tracking a Trailman’s advancement progress.</a:t>
            </a:r>
            <a:r>
              <a:rPr lang="en">
                <a:solidFill>
                  <a:schemeClr val="dk1"/>
                </a:solidFill>
              </a:rPr>
              <a:t> </a:t>
            </a:r>
            <a:r>
              <a:rPr lang="en" i="1">
                <a:solidFill>
                  <a:srgbClr val="0000FF"/>
                </a:solidFill>
              </a:rPr>
              <a:t>(pause)</a:t>
            </a:r>
            <a:endParaRPr i="1">
              <a:solidFill>
                <a:srgbClr val="0000FF"/>
              </a:solidFill>
            </a:endParaRPr>
          </a:p>
          <a:p>
            <a:pPr marL="0" lvl="0" indent="0" algn="l" rtl="0">
              <a:spcBef>
                <a:spcPts val="0"/>
              </a:spcBef>
              <a:spcAft>
                <a:spcPts val="0"/>
              </a:spcAft>
              <a:buNone/>
            </a:pPr>
            <a:r>
              <a:rPr lang="en"/>
              <a:t>To assist the Trail Guides in recording all of the earned Trail Badges, </a:t>
            </a:r>
            <a:r>
              <a:rPr lang="en" b="1">
                <a:solidFill>
                  <a:srgbClr val="FF0000"/>
                </a:solidFill>
              </a:rPr>
              <a:t>[Click]</a:t>
            </a:r>
            <a:r>
              <a:rPr lang="en" b="1"/>
              <a:t> </a:t>
            </a:r>
            <a:r>
              <a:rPr lang="en"/>
              <a:t>the Patrol Tracking Charts are excellent tools. These charts can hang in the Navigator’s and Adventurer’s meeting spaces and are great visual aids to inspire the Trailmen to pursue the the next Rank.  </a:t>
            </a:r>
            <a:r>
              <a:rPr lang="en" i="1">
                <a:solidFill>
                  <a:srgbClr val="0000FF"/>
                </a:solidFill>
              </a:rPr>
              <a:t>(pause)</a:t>
            </a:r>
            <a:endParaRPr/>
          </a:p>
          <a:p>
            <a:pPr marL="0" lvl="0" indent="0" algn="l" rtl="0">
              <a:spcBef>
                <a:spcPts val="0"/>
              </a:spcBef>
              <a:spcAft>
                <a:spcPts val="0"/>
              </a:spcAft>
              <a:buNone/>
            </a:pPr>
            <a:r>
              <a:rPr lang="en" b="1">
                <a:solidFill>
                  <a:srgbClr val="FF0000"/>
                </a:solidFill>
              </a:rPr>
              <a:t>[Click]</a:t>
            </a:r>
            <a:r>
              <a:rPr lang="en" b="1"/>
              <a:t> </a:t>
            </a:r>
            <a:r>
              <a:rPr lang="en"/>
              <a:t>The Periodic Table of Ranks is a perfect resource for Trailmen to use at home.  This poster lays out the required elements that a Trailman will need to accomplish for each Rank. Each element is color coded so as to give the Trailman a quick visual cue of where he is along the advancement trail. </a:t>
            </a:r>
            <a:r>
              <a:rPr lang="en" i="1">
                <a:solidFill>
                  <a:srgbClr val="0000FF"/>
                </a:solidFill>
              </a:rPr>
              <a:t>(pause)</a:t>
            </a:r>
            <a:endParaRPr/>
          </a:p>
          <a:p>
            <a:pPr marL="0" lvl="0" indent="0" algn="l" rtl="0">
              <a:spcBef>
                <a:spcPts val="0"/>
              </a:spcBef>
              <a:spcAft>
                <a:spcPts val="0"/>
              </a:spcAft>
              <a:buNone/>
            </a:pPr>
            <a:r>
              <a:rPr lang="en" b="1">
                <a:solidFill>
                  <a:srgbClr val="FF0000"/>
                </a:solidFill>
              </a:rPr>
              <a:t>[Click] </a:t>
            </a:r>
            <a:r>
              <a:rPr lang="en"/>
              <a:t> Lastly, each Trailman will use his Handbook to record physical signatures and sign-offs for all of the required Trail Badges, Ranks, and Awards</a:t>
            </a:r>
            <a:r>
              <a:rPr lang="en">
                <a:solidFill>
                  <a:schemeClr val="dk1"/>
                </a:solidFill>
              </a:rPr>
              <a:t>.”</a:t>
            </a:r>
            <a:r>
              <a:rPr lang="en"/>
              <a:t> </a:t>
            </a:r>
            <a:r>
              <a:rPr lang="en" b="1">
                <a:solidFill>
                  <a:srgbClr val="FF0000"/>
                </a:solidFill>
              </a:rPr>
              <a:t>[Click]</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The Trail Life Store) </a:t>
            </a:r>
            <a:endParaRPr b="1">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582c67965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582c67965_2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Do you have any questions about what I have just shared?”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a:t>
            </a:r>
            <a:r>
              <a:rPr lang="en" b="1">
                <a:solidFill>
                  <a:srgbClr val="FF0000"/>
                </a:solidFill>
              </a:rPr>
              <a:t>[Click]</a:t>
            </a:r>
            <a:r>
              <a:rPr lang="en" i="1">
                <a:solidFill>
                  <a:srgbClr val="0000FF"/>
                </a:solidFill>
              </a:rPr>
              <a:t> when you’re ready to move on)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bb11bf8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7bb11bf8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“The Navigators and Adventurers Programs are made up of patrols of six to eight Trailmen each. The “Patrol Method” is how Trailman participate within these two program levels. </a:t>
            </a:r>
            <a:r>
              <a:rPr lang="en" i="1">
                <a:solidFill>
                  <a:srgbClr val="0000FF"/>
                </a:solidFill>
              </a:rPr>
              <a:t>(pause)  </a:t>
            </a:r>
            <a:r>
              <a:rPr lang="en">
                <a:solidFill>
                  <a:schemeClr val="dk1"/>
                </a:solidFill>
              </a:rPr>
              <a:t> </a:t>
            </a:r>
            <a:br>
              <a:rPr lang="en">
                <a:solidFill>
                  <a:schemeClr val="dk1"/>
                </a:solidFill>
              </a:rPr>
            </a:br>
            <a:r>
              <a:rPr lang="en" b="1">
                <a:solidFill>
                  <a:srgbClr val="FF0000"/>
                </a:solidFill>
              </a:rPr>
              <a:t>[Click]</a:t>
            </a:r>
            <a:r>
              <a:rPr lang="en">
                <a:solidFill>
                  <a:schemeClr val="dk1"/>
                </a:solidFill>
              </a:rPr>
              <a:t> Patrols function as a small family inside the big family of your program level and Troop.  Each Patrol elects their own Patrol leadership from among themselves, or, if necessary, adult leadership may assign those roles.  These Patrol Leaders and Junior Patrol Leaders are members of the Officers’ Conference, which provides direction and leadership for both the Navigators and Adventurers Patrols.   </a:t>
            </a:r>
            <a:r>
              <a:rPr lang="en" i="1">
                <a:solidFill>
                  <a:srgbClr val="0000FF"/>
                </a:solidFill>
              </a:rPr>
              <a:t>(pause)</a:t>
            </a:r>
            <a:br>
              <a:rPr lang="en" i="1">
                <a:solidFill>
                  <a:srgbClr val="0000FF"/>
                </a:solidFill>
              </a:rPr>
            </a:br>
            <a:r>
              <a:rPr lang="en">
                <a:solidFill>
                  <a:schemeClr val="dk1"/>
                </a:solidFill>
              </a:rPr>
              <a:t>Each Patrol camps, hikes, and learns together.  Trailmen grow strong and wise when they are committed to working and staying together, even through difficult circumstances.  </a:t>
            </a:r>
            <a:r>
              <a:rPr lang="en" i="1">
                <a:solidFill>
                  <a:srgbClr val="0000FF"/>
                </a:solidFill>
              </a:rPr>
              <a:t>(pause) </a:t>
            </a:r>
            <a:r>
              <a:rPr lang="en">
                <a:solidFill>
                  <a:schemeClr val="dk1"/>
                </a:solidFill>
              </a:rPr>
              <a:t/>
            </a:r>
            <a:br>
              <a:rPr lang="en">
                <a:solidFill>
                  <a:schemeClr val="dk1"/>
                </a:solidFill>
              </a:rPr>
            </a:br>
            <a:r>
              <a:rPr lang="en" b="1">
                <a:solidFill>
                  <a:srgbClr val="FF0000"/>
                </a:solidFill>
              </a:rPr>
              <a:t>[Click]</a:t>
            </a:r>
            <a:r>
              <a:rPr lang="en">
                <a:solidFill>
                  <a:schemeClr val="dk1"/>
                </a:solidFill>
              </a:rPr>
              <a:t>  Each Patrol is assisted by Registered Adult </a:t>
            </a:r>
            <a:r>
              <a:rPr lang="en"/>
              <a:t>Trail Guides who follow the Two Deep Leadership principle. </a:t>
            </a:r>
            <a:r>
              <a:rPr lang="en" i="1">
                <a:solidFill>
                  <a:srgbClr val="0000FF"/>
                </a:solidFill>
              </a:rPr>
              <a:t>(pause)</a:t>
            </a:r>
            <a:endParaRPr/>
          </a:p>
          <a:p>
            <a:pPr marL="0" lvl="0" indent="0" algn="l" rtl="0">
              <a:spcBef>
                <a:spcPts val="0"/>
              </a:spcBef>
              <a:spcAft>
                <a:spcPts val="0"/>
              </a:spcAft>
              <a:buNone/>
            </a:pPr>
            <a:r>
              <a:rPr lang="en" b="1">
                <a:solidFill>
                  <a:srgbClr val="FF0000"/>
                </a:solidFill>
              </a:rPr>
              <a:t>[Click] </a:t>
            </a:r>
            <a:r>
              <a:rPr lang="en"/>
              <a:t> Boys holding elected offices include the First Officer, who is an Adventurer and serves as the “voice of the Troop” as well as provides structure and leadership to the Officers’ Conference </a:t>
            </a:r>
            <a:r>
              <a:rPr lang="en" i="1">
                <a:solidFill>
                  <a:srgbClr val="0000FF"/>
                </a:solidFill>
              </a:rPr>
              <a:t>(pause)</a:t>
            </a:r>
            <a:r>
              <a:rPr lang="en"/>
              <a:t/>
            </a:r>
            <a:br>
              <a:rPr lang="en"/>
            </a:br>
            <a:r>
              <a:rPr lang="en" b="1">
                <a:solidFill>
                  <a:srgbClr val="FF0000"/>
                </a:solidFill>
              </a:rPr>
              <a:t>[Click]</a:t>
            </a:r>
            <a:r>
              <a:rPr lang="en"/>
              <a:t>  the Second Officer, who assists or stands in for the First Officer, </a:t>
            </a:r>
            <a:r>
              <a:rPr lang="en" i="1">
                <a:solidFill>
                  <a:srgbClr val="0000FF"/>
                </a:solidFill>
              </a:rPr>
              <a:t>(pause)</a:t>
            </a:r>
            <a:r>
              <a:rPr lang="en"/>
              <a:t> </a:t>
            </a:r>
            <a:br>
              <a:rPr lang="en"/>
            </a:br>
            <a:r>
              <a:rPr lang="en" b="1">
                <a:solidFill>
                  <a:srgbClr val="FF0000"/>
                </a:solidFill>
              </a:rPr>
              <a:t>[Click]</a:t>
            </a:r>
            <a:r>
              <a:rPr lang="en"/>
              <a:t>  and the Quartermaster, who is responsible for every Patrol’s gear. </a:t>
            </a:r>
            <a:r>
              <a:rPr lang="en" i="1">
                <a:solidFill>
                  <a:srgbClr val="0000FF"/>
                </a:solidFill>
              </a:rPr>
              <a:t>(pause)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pgs. 315-319 The Trailman’s Handbook Third Edition; pgs. 119-126 Tools of the Trail)</a:t>
            </a:r>
            <a:r>
              <a:rPr lang="en"/>
              <a:t/>
            </a:r>
            <a:br>
              <a:rPr lang="en"/>
            </a:br>
            <a:r>
              <a:rPr lang="en"/>
              <a:t/>
            </a:r>
            <a:br>
              <a:rPr lang="en"/>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bb11bf8e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bb11bf8e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 “Again, the Trail Life USA Worthy Award is the Faith-Building Award for all Trailmen at all ages.  </a:t>
            </a:r>
            <a:r>
              <a:rPr lang="en" i="1">
                <a:solidFill>
                  <a:srgbClr val="0000FF"/>
                </a:solidFill>
              </a:rPr>
              <a:t>(pause)</a:t>
            </a:r>
            <a:r>
              <a:rPr lang="en">
                <a:solidFill>
                  <a:schemeClr val="dk1"/>
                </a:solidFill>
              </a:rPr>
              <a:t/>
            </a:r>
            <a:br>
              <a:rPr lang="en">
                <a:solidFill>
                  <a:schemeClr val="dk1"/>
                </a:solidFill>
              </a:rPr>
            </a:br>
            <a:r>
              <a:rPr lang="en">
                <a:solidFill>
                  <a:schemeClr val="dk1"/>
                </a:solidFill>
              </a:rPr>
              <a:t>There are </a:t>
            </a:r>
            <a:r>
              <a:rPr lang="en" b="1">
                <a:solidFill>
                  <a:srgbClr val="FF0000"/>
                </a:solidFill>
              </a:rPr>
              <a:t>[Click]</a:t>
            </a:r>
            <a:r>
              <a:rPr lang="en">
                <a:solidFill>
                  <a:schemeClr val="dk1"/>
                </a:solidFill>
              </a:rPr>
              <a:t> distinct requirements for Navigators and Adventurers according to their age. </a:t>
            </a:r>
            <a:r>
              <a:rPr lang="en" i="1">
                <a:solidFill>
                  <a:srgbClr val="0000FF"/>
                </a:solidFill>
              </a:rPr>
              <a:t>(pause) </a:t>
            </a:r>
            <a:r>
              <a:rPr lang="en">
                <a:solidFill>
                  <a:schemeClr val="dk1"/>
                </a:solidFill>
              </a:rPr>
              <a:t/>
            </a:r>
            <a:br>
              <a:rPr lang="en">
                <a:solidFill>
                  <a:schemeClr val="dk1"/>
                </a:solidFill>
              </a:rPr>
            </a:br>
            <a:r>
              <a:rPr lang="en">
                <a:solidFill>
                  <a:schemeClr val="dk1"/>
                </a:solidFill>
              </a:rPr>
              <a:t>The Four activities they will focus on are: </a:t>
            </a:r>
            <a:br>
              <a:rPr lang="en">
                <a:solidFill>
                  <a:schemeClr val="dk1"/>
                </a:solidFill>
              </a:rPr>
            </a:br>
            <a:r>
              <a:rPr lang="en" b="1">
                <a:solidFill>
                  <a:srgbClr val="FF0000"/>
                </a:solidFill>
              </a:rPr>
              <a:t>[Click]</a:t>
            </a:r>
            <a:r>
              <a:rPr lang="en">
                <a:solidFill>
                  <a:schemeClr val="dk1"/>
                </a:solidFill>
              </a:rPr>
              <a:t> Devotional Activity, </a:t>
            </a:r>
            <a:br>
              <a:rPr lang="en">
                <a:solidFill>
                  <a:schemeClr val="dk1"/>
                </a:solidFill>
              </a:rPr>
            </a:br>
            <a:r>
              <a:rPr lang="en" b="1">
                <a:solidFill>
                  <a:srgbClr val="FF0000"/>
                </a:solidFill>
              </a:rPr>
              <a:t>[Click]</a:t>
            </a:r>
            <a:r>
              <a:rPr lang="en">
                <a:solidFill>
                  <a:schemeClr val="dk1"/>
                </a:solidFill>
              </a:rPr>
              <a:t> Discipleship Activities, </a:t>
            </a:r>
            <a:br>
              <a:rPr lang="en">
                <a:solidFill>
                  <a:schemeClr val="dk1"/>
                </a:solidFill>
              </a:rPr>
            </a:br>
            <a:r>
              <a:rPr lang="en" b="1">
                <a:solidFill>
                  <a:srgbClr val="FF0000"/>
                </a:solidFill>
              </a:rPr>
              <a:t>[Click]</a:t>
            </a:r>
            <a:r>
              <a:rPr lang="en">
                <a:solidFill>
                  <a:schemeClr val="dk1"/>
                </a:solidFill>
              </a:rPr>
              <a:t> Disciplines Activities,</a:t>
            </a:r>
            <a:br>
              <a:rPr lang="en">
                <a:solidFill>
                  <a:schemeClr val="dk1"/>
                </a:solidFill>
              </a:rPr>
            </a:br>
            <a:r>
              <a:rPr lang="en" b="1">
                <a:solidFill>
                  <a:srgbClr val="FF0000"/>
                </a:solidFill>
              </a:rPr>
              <a:t>[Click]</a:t>
            </a:r>
            <a:r>
              <a:rPr lang="en" b="1">
                <a:solidFill>
                  <a:schemeClr val="dk1"/>
                </a:solidFill>
              </a:rPr>
              <a:t> </a:t>
            </a:r>
            <a:r>
              <a:rPr lang="en">
                <a:solidFill>
                  <a:schemeClr val="dk1"/>
                </a:solidFill>
              </a:rPr>
              <a:t>and Demonstration Activities.  </a:t>
            </a:r>
            <a:r>
              <a:rPr lang="en" i="1">
                <a:solidFill>
                  <a:srgbClr val="0000FF"/>
                </a:solidFill>
              </a:rPr>
              <a:t>(pause) </a:t>
            </a:r>
            <a:r>
              <a:rPr lang="en">
                <a:solidFill>
                  <a:schemeClr val="dk1"/>
                </a:solidFill>
              </a:rPr>
              <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the Trailman earns the Worthy Life Award for his program level, he is awarded a silver cross to affix to the appropriate award ribbon:  Navigators use the gray ribbon and Adventurers use the blue ribbon.” </a:t>
            </a:r>
            <a:r>
              <a:rPr lang="en" b="1">
                <a:solidFill>
                  <a:srgbClr val="FF0000"/>
                </a:solidFill>
              </a:rPr>
              <a:t>[Click]</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i="1">
                <a:solidFill>
                  <a:srgbClr val="0000FF"/>
                </a:solidFill>
              </a:rPr>
              <a:t>(Resource: pgs. 89-92 Tools of the Trail; pgs. 93-97 The Trailman’s Handbook Third Edition)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7bb11bf8e2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7bb11bf8e2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“The Navigators program is an inspirational and richly rewarding </a:t>
            </a:r>
            <a:br>
              <a:rPr lang="en"/>
            </a:br>
            <a:r>
              <a:rPr lang="en" b="1">
                <a:solidFill>
                  <a:srgbClr val="FF0000"/>
                </a:solidFill>
              </a:rPr>
              <a:t>[Click]</a:t>
            </a:r>
            <a:r>
              <a:rPr lang="en"/>
              <a:t> 3 year program for 11 to 13 year old boys to help them achieve mental, moral, emotional, and physical fitness exploring God’s great outdoors.</a:t>
            </a:r>
            <a:r>
              <a:rPr lang="en" i="1">
                <a:solidFill>
                  <a:srgbClr val="0000FF"/>
                </a:solidFill>
              </a:rPr>
              <a:t>(pause) </a:t>
            </a:r>
            <a:r>
              <a:rPr lang="en"/>
              <a:t/>
            </a:r>
            <a:br>
              <a:rPr lang="en"/>
            </a:br>
            <a:r>
              <a:rPr lang="en" b="1">
                <a:solidFill>
                  <a:srgbClr val="FF0000"/>
                </a:solidFill>
              </a:rPr>
              <a:t>[Click]</a:t>
            </a:r>
            <a:r>
              <a:rPr lang="en" b="1"/>
              <a:t> </a:t>
            </a:r>
            <a:r>
              <a:rPr lang="en"/>
              <a:t>Trailmen are split into peer group patrols to learn and execute the program in small groups.  </a:t>
            </a:r>
            <a:r>
              <a:rPr lang="en" i="1">
                <a:solidFill>
                  <a:srgbClr val="0000FF"/>
                </a:solidFill>
              </a:rPr>
              <a:t>(pause)</a:t>
            </a:r>
            <a:r>
              <a:rPr lang="en"/>
              <a:t/>
            </a:r>
            <a:br>
              <a:rPr lang="en"/>
            </a:br>
            <a:r>
              <a:rPr lang="en" b="1">
                <a:solidFill>
                  <a:srgbClr val="FF0000"/>
                </a:solidFill>
              </a:rPr>
              <a:t>[Click]</a:t>
            </a:r>
            <a:r>
              <a:rPr lang="en"/>
              <a:t> Trailmen begin to exercise the leadership skills they will need throughout their lives by serving in leadership roles within their patrols along with guidance from adult leaders called Trail Guides.”</a:t>
            </a:r>
            <a:r>
              <a:rPr lang="en" i="1">
                <a:solidFill>
                  <a:srgbClr val="0000FF"/>
                </a:solidFill>
              </a:rPr>
              <a:t> </a:t>
            </a:r>
            <a:r>
              <a:rPr lang="en" b="1">
                <a:solidFill>
                  <a:srgbClr val="FF0000"/>
                </a:solidFill>
              </a:rPr>
              <a:t>[Click]</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 </a:t>
            </a:r>
            <a:r>
              <a:rPr lang="en" b="1" i="1">
                <a:solidFill>
                  <a:srgbClr val="0000FF"/>
                </a:solidFill>
              </a:rPr>
              <a:t>(Resource:  pg. 10 Woodlands Trail Handbook Second Edition; pg xix The Trailman’s Handbook Third Edition; pg. 29  Parent Leader Guide)</a:t>
            </a:r>
            <a:endParaRPr b="1" i="1">
              <a:solidFill>
                <a:srgbClr val="0000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bb11bf8e2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bb11bf8e2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“The Adventurers program is a</a:t>
            </a:r>
            <a:r>
              <a:rPr lang="en" b="1"/>
              <a:t> </a:t>
            </a:r>
            <a:r>
              <a:rPr lang="en" b="1">
                <a:solidFill>
                  <a:srgbClr val="FF0000"/>
                </a:solidFill>
              </a:rPr>
              <a:t>[Click]</a:t>
            </a:r>
            <a:r>
              <a:rPr lang="en"/>
              <a:t> four year program designed to foster wisdom.  It is a high-adventure, high-energy program for 14-17 year-old Trailmen.  </a:t>
            </a:r>
            <a:r>
              <a:rPr lang="en" i="1">
                <a:solidFill>
                  <a:srgbClr val="0000FF"/>
                </a:solidFill>
              </a:rPr>
              <a:t>(pause) </a:t>
            </a:r>
            <a:r>
              <a:rPr lang="en"/>
              <a:t> </a:t>
            </a:r>
            <a:br>
              <a:rPr lang="en"/>
            </a:br>
            <a:r>
              <a:rPr lang="en" b="1">
                <a:solidFill>
                  <a:srgbClr val="FF0000"/>
                </a:solidFill>
              </a:rPr>
              <a:t>[Click]</a:t>
            </a:r>
            <a:r>
              <a:rPr lang="en"/>
              <a:t> Each patrol is led by a Patrol Leader selected by their peers.  Adult Trail Guides are present to offer assistance and mentorship, but play a vastly diminishing leadership role as the boys mature and grow in their own leadership skills. </a:t>
            </a:r>
            <a:r>
              <a:rPr lang="en" i="1">
                <a:solidFill>
                  <a:srgbClr val="0000FF"/>
                </a:solidFill>
              </a:rPr>
              <a:t>(pause) </a:t>
            </a:r>
            <a:r>
              <a:rPr lang="en"/>
              <a:t/>
            </a:r>
            <a:br>
              <a:rPr lang="en"/>
            </a:br>
            <a:r>
              <a:rPr lang="en" b="1">
                <a:solidFill>
                  <a:srgbClr val="FF0000"/>
                </a:solidFill>
              </a:rPr>
              <a:t>[Click]</a:t>
            </a:r>
            <a:r>
              <a:rPr lang="en"/>
              <a:t>  Adventurers are also the youth leadership of the Troop.  They lead the Troop as high-profile leaders in the roles of First Officer, Second Officer, and Quartermaster.” </a:t>
            </a:r>
            <a:r>
              <a:rPr lang="en" b="1">
                <a:solidFill>
                  <a:srgbClr val="FF0000"/>
                </a:solidFill>
              </a:rPr>
              <a:t>[Click]</a:t>
            </a:r>
            <a:r>
              <a:rPr lang="en"/>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 </a:t>
            </a:r>
            <a:r>
              <a:rPr lang="en" b="1" i="1">
                <a:solidFill>
                  <a:srgbClr val="0000FF"/>
                </a:solidFill>
              </a:rPr>
              <a:t>(Resource:  pg. 10 Woodlands Trails Handbook; Second Edition; pg xix The Trailman’s Handbook Third Edition; pg. 29  Parent Leader Guide)</a:t>
            </a:r>
            <a:endParaRPr i="1">
              <a:solidFill>
                <a:srgbClr val="0000FF"/>
              </a:solidFill>
            </a:endParaRPr>
          </a:p>
          <a:p>
            <a:pPr marL="0" lvl="0" indent="0" algn="l" rtl="0">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bb11bf8e2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7bb11bf8e2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a:t>
            </a:r>
            <a:r>
              <a:rPr lang="en">
                <a:solidFill>
                  <a:schemeClr val="dk1"/>
                </a:solidFill>
              </a:rPr>
              <a:t>“Trailmen in the Navigators and Adventurers programs begin achieving “Ranks”.  The first three ranks earned by Trailmen who join the Troop at the Navigators or Adventurers level are: </a:t>
            </a:r>
            <a:r>
              <a:rPr lang="en" b="1">
                <a:solidFill>
                  <a:srgbClr val="FF0000"/>
                </a:solidFill>
              </a:rPr>
              <a:t>[Click] </a:t>
            </a:r>
            <a:r>
              <a:rPr lang="en">
                <a:solidFill>
                  <a:schemeClr val="dk1"/>
                </a:solidFill>
              </a:rPr>
              <a:t>Recruit Trailman, </a:t>
            </a:r>
            <a:r>
              <a:rPr lang="en" b="1">
                <a:solidFill>
                  <a:srgbClr val="FF0000"/>
                </a:solidFill>
              </a:rPr>
              <a:t>[Click] </a:t>
            </a:r>
            <a:r>
              <a:rPr lang="en">
                <a:solidFill>
                  <a:schemeClr val="dk1"/>
                </a:solidFill>
              </a:rPr>
              <a:t>Able Trailman, and </a:t>
            </a:r>
            <a:r>
              <a:rPr lang="en" b="1">
                <a:solidFill>
                  <a:srgbClr val="FF0000"/>
                </a:solidFill>
              </a:rPr>
              <a:t>[Click] </a:t>
            </a:r>
            <a:r>
              <a:rPr lang="en">
                <a:solidFill>
                  <a:schemeClr val="dk1"/>
                </a:solidFill>
              </a:rPr>
              <a:t>Ready Trailman.  </a:t>
            </a:r>
            <a:r>
              <a:rPr lang="en" i="1">
                <a:solidFill>
                  <a:srgbClr val="0000FF"/>
                </a:solidFill>
              </a:rPr>
              <a:t>(pause)</a:t>
            </a:r>
            <a:r>
              <a:rPr lang="en">
                <a:solidFill>
                  <a:schemeClr val="dk1"/>
                </a:solidFill>
              </a:rPr>
              <a:t>  </a:t>
            </a:r>
            <a:br>
              <a:rPr lang="en">
                <a:solidFill>
                  <a:schemeClr val="dk1"/>
                </a:solidFill>
              </a:rPr>
            </a:br>
            <a:r>
              <a:rPr lang="en">
                <a:solidFill>
                  <a:schemeClr val="dk1"/>
                </a:solidFill>
              </a:rPr>
              <a:t>These ranks are achievement based and cumulative.</a:t>
            </a:r>
            <a:r>
              <a:rPr lang="en" b="1">
                <a:solidFill>
                  <a:srgbClr val="FF0000"/>
                </a:solidFill>
              </a:rPr>
              <a:t> </a:t>
            </a:r>
            <a:r>
              <a:rPr lang="en"/>
              <a:t>Each of these ranks focus on </a:t>
            </a:r>
            <a:r>
              <a:rPr lang="en" b="1">
                <a:solidFill>
                  <a:srgbClr val="FF0000"/>
                </a:solidFill>
              </a:rPr>
              <a:t>[Click]</a:t>
            </a:r>
            <a:r>
              <a:rPr lang="en"/>
              <a:t> Core Skills Trail Badge completion, </a:t>
            </a:r>
            <a:r>
              <a:rPr lang="en" i="1">
                <a:solidFill>
                  <a:srgbClr val="0000FF"/>
                </a:solidFill>
              </a:rPr>
              <a:t>(pause)</a:t>
            </a:r>
            <a:r>
              <a:rPr lang="en"/>
              <a:t> </a:t>
            </a:r>
            <a:br>
              <a:rPr lang="en"/>
            </a:br>
            <a:r>
              <a:rPr lang="en" b="1">
                <a:solidFill>
                  <a:srgbClr val="FF0000"/>
                </a:solidFill>
              </a:rPr>
              <a:t>[Click] </a:t>
            </a:r>
            <a:r>
              <a:rPr lang="en"/>
              <a:t> servant service within their community, </a:t>
            </a:r>
            <a:r>
              <a:rPr lang="en" i="1">
                <a:solidFill>
                  <a:srgbClr val="0000FF"/>
                </a:solidFill>
              </a:rPr>
              <a:t>(pause)</a:t>
            </a:r>
            <a:r>
              <a:rPr lang="en"/>
              <a:t> </a:t>
            </a:r>
            <a:br>
              <a:rPr lang="en"/>
            </a:br>
            <a:r>
              <a:rPr lang="en" b="1">
                <a:solidFill>
                  <a:srgbClr val="FF0000"/>
                </a:solidFill>
              </a:rPr>
              <a:t>[Click]</a:t>
            </a:r>
            <a:r>
              <a:rPr lang="en"/>
              <a:t>  and making sure they maintain Troop involvement in meetings, campouts and activities.</a:t>
            </a:r>
            <a:endParaRPr/>
          </a:p>
          <a:p>
            <a:pPr marL="0" lvl="0" indent="0" algn="l" rtl="0">
              <a:spcBef>
                <a:spcPts val="0"/>
              </a:spcBef>
              <a:spcAft>
                <a:spcPts val="0"/>
              </a:spcAft>
              <a:buNone/>
            </a:pPr>
            <a:r>
              <a:rPr lang="en" b="1">
                <a:solidFill>
                  <a:srgbClr val="FF0000"/>
                </a:solidFill>
              </a:rPr>
              <a:t>[Click]  </a:t>
            </a:r>
            <a:r>
              <a:rPr lang="en"/>
              <a:t>The Ready Trailman Rank adds a Leadership requirement.” </a:t>
            </a:r>
            <a:r>
              <a:rPr lang="en" b="1">
                <a:solidFill>
                  <a:srgbClr val="FF0000"/>
                </a:solidFill>
              </a:rPr>
              <a:t>[Click]</a:t>
            </a:r>
            <a:endParaRPr/>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pg.xiii-xv The Trailman’s Handbook Third Edition)</a:t>
            </a:r>
            <a:r>
              <a:rPr lang="en"/>
              <a:t>“</a:t>
            </a:r>
            <a:endParaRPr/>
          </a:p>
          <a:p>
            <a:pPr marL="0" lvl="0" indent="0" algn="l" rtl="0">
              <a:spcBef>
                <a:spcPts val="0"/>
              </a:spcBef>
              <a:spcAft>
                <a:spcPts val="0"/>
              </a:spcAft>
              <a:buClr>
                <a:schemeClr val="dk1"/>
              </a:buClr>
              <a:buSzPts val="1100"/>
              <a:buFont typeface="Arial"/>
              <a:buNone/>
            </a:pPr>
            <a:r>
              <a:rPr lang="en" b="1" i="1">
                <a:solidFill>
                  <a:srgbClr val="0000FF"/>
                </a:solidFill>
              </a:rPr>
              <a:t>(Resource:  pg. 52-62 The Trailman’s Handbook Third Edition)</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2da0ef4b9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2da0ef4b9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“If a Trailman earns the Ready Trailman rank while he is a Navigator, he will have the opportunity to earn the capstone award for the Navigators Program called </a:t>
            </a:r>
            <a:r>
              <a:rPr lang="en" b="1">
                <a:solidFill>
                  <a:srgbClr val="FF0000"/>
                </a:solidFill>
              </a:rPr>
              <a:t>[Click]</a:t>
            </a:r>
            <a:r>
              <a:rPr lang="en"/>
              <a:t> the Ridgeline Award.  The Ridgeline Award requirements include </a:t>
            </a:r>
            <a:r>
              <a:rPr lang="en" b="1">
                <a:solidFill>
                  <a:srgbClr val="FF0000"/>
                </a:solidFill>
              </a:rPr>
              <a:t>[Click]</a:t>
            </a:r>
            <a:r>
              <a:rPr lang="en"/>
              <a:t> Troop involvement, </a:t>
            </a:r>
            <a:r>
              <a:rPr lang="en" b="1">
                <a:solidFill>
                  <a:srgbClr val="FF0000"/>
                </a:solidFill>
              </a:rPr>
              <a:t>[Click] </a:t>
            </a:r>
            <a:r>
              <a:rPr lang="en"/>
              <a:t>the Navigator Worthy Life Award, </a:t>
            </a:r>
            <a:r>
              <a:rPr lang="en" b="1">
                <a:solidFill>
                  <a:srgbClr val="FF0000"/>
                </a:solidFill>
              </a:rPr>
              <a:t>[Click]</a:t>
            </a:r>
            <a:r>
              <a:rPr lang="en"/>
              <a:t> and a Community or Area service project.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i="1">
                <a:solidFill>
                  <a:srgbClr val="0000FF"/>
                </a:solidFill>
              </a:rPr>
              <a:t>(Resource:  pg.64-66 The Trailman’s Handbook Third Edition;  pg. 81  Parent Leader Guide; pg. 95-96 Tools of the Trail)</a:t>
            </a:r>
            <a:endParaRPr b="1" i="1">
              <a:solidFill>
                <a:srgbClr val="00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bb11bf8e2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7bb11bf8e2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“The highest three ranks in Trail Life are reserved for Adventurers only and are referred to as “True Freedom” Ranks.  The first True Freedom Rank is </a:t>
            </a:r>
            <a:r>
              <a:rPr lang="en" b="1">
                <a:solidFill>
                  <a:srgbClr val="FF0000"/>
                </a:solidFill>
              </a:rPr>
              <a:t>[Click] </a:t>
            </a:r>
            <a:r>
              <a:rPr lang="en"/>
              <a:t>the Journey Rank followed by </a:t>
            </a:r>
            <a:r>
              <a:rPr lang="en" b="1">
                <a:solidFill>
                  <a:srgbClr val="FF0000"/>
                </a:solidFill>
              </a:rPr>
              <a:t>[Click]</a:t>
            </a:r>
            <a:r>
              <a:rPr lang="en"/>
              <a:t> the Ascent Rank leading to the highest True Freedom Rank, </a:t>
            </a:r>
            <a:r>
              <a:rPr lang="en" b="1">
                <a:solidFill>
                  <a:srgbClr val="FF0000"/>
                </a:solidFill>
              </a:rPr>
              <a:t>[Click]</a:t>
            </a:r>
            <a:r>
              <a:rPr lang="en"/>
              <a:t> the Horizon Rank. </a:t>
            </a:r>
            <a:r>
              <a:rPr lang="en" i="1">
                <a:solidFill>
                  <a:srgbClr val="0000FF"/>
                </a:solidFill>
              </a:rPr>
              <a:t>(pause) </a:t>
            </a:r>
            <a:r>
              <a:rPr lang="en">
                <a:solidFill>
                  <a:schemeClr val="dk1"/>
                </a:solidFill>
              </a:rPr>
              <a:t>These ranks are achievement based and cumulative along with the Core Skills Ranks. Navigators may not earn these True Freedom Ranks until they become Adventurers within their Troop.  </a:t>
            </a:r>
            <a:endParaRPr>
              <a:solidFill>
                <a:schemeClr val="dk1"/>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en" b="1">
                <a:solidFill>
                  <a:srgbClr val="FF0000"/>
                </a:solidFill>
              </a:rPr>
              <a:t>[Click]</a:t>
            </a:r>
            <a:r>
              <a:rPr lang="en" b="1" i="1">
                <a:solidFill>
                  <a:srgbClr val="0000FF"/>
                </a:solidFill>
              </a:rPr>
              <a:t> </a:t>
            </a:r>
            <a:r>
              <a:rPr lang="en">
                <a:solidFill>
                  <a:schemeClr val="dk1"/>
                </a:solidFill>
              </a:rPr>
              <a:t>“The Trail Badges required for the True Freedom Ranks are called True Freedom Trail Badges.  While Adventurer Trailmen may work on, and complete, Core Skills Trail Badges, Navigators may not work on True Freedom Trail Badges until becoming an Adventurer.</a:t>
            </a:r>
            <a:br>
              <a:rPr lang="en">
                <a:solidFill>
                  <a:schemeClr val="dk1"/>
                </a:solidFill>
              </a:rPr>
            </a:br>
            <a:r>
              <a:rPr lang="en">
                <a:solidFill>
                  <a:schemeClr val="dk1"/>
                </a:solidFill>
              </a:rPr>
              <a:t>Other requirements include </a:t>
            </a:r>
            <a:r>
              <a:rPr lang="en" b="1">
                <a:solidFill>
                  <a:srgbClr val="FF0000"/>
                </a:solidFill>
              </a:rPr>
              <a:t>[Click] </a:t>
            </a:r>
            <a:r>
              <a:rPr lang="en">
                <a:solidFill>
                  <a:schemeClr val="dk1"/>
                </a:solidFill>
              </a:rPr>
              <a:t>more servant service within the community, Troop involvement and Leadership, and certain Freedom Trail progress. </a:t>
            </a:r>
            <a:r>
              <a:rPr lang="en" i="1">
                <a:solidFill>
                  <a:srgbClr val="0000FF"/>
                </a:solidFill>
              </a:rPr>
              <a:t>(pause)</a:t>
            </a:r>
            <a:endParaRPr i="1">
              <a:solidFill>
                <a:srgbClr val="0000FF"/>
              </a:solidFill>
            </a:endParaRPr>
          </a:p>
          <a:p>
            <a:pPr marL="0" lvl="0" indent="0" algn="l" rtl="0">
              <a:spcBef>
                <a:spcPts val="0"/>
              </a:spcBef>
              <a:spcAft>
                <a:spcPts val="0"/>
              </a:spcAft>
              <a:buClr>
                <a:schemeClr val="dk1"/>
              </a:buClr>
              <a:buSzPts val="1100"/>
              <a:buFont typeface="Arial"/>
              <a:buNone/>
            </a:pPr>
            <a:r>
              <a:rPr lang="en" b="1">
                <a:solidFill>
                  <a:srgbClr val="FF0000"/>
                </a:solidFill>
              </a:rPr>
              <a:t>[Click]</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pg.68-82 The Trailman’s Handbook Third Edition)</a:t>
            </a:r>
            <a:endParaRPr b="1" i="1">
              <a:solidFill>
                <a:srgbClr val="0000FF"/>
              </a:solidFill>
            </a:endParaRPr>
          </a:p>
          <a:p>
            <a:pPr marL="0" lvl="0" indent="0" algn="l" rtl="0">
              <a:spcBef>
                <a:spcPts val="0"/>
              </a:spcBef>
              <a:spcAft>
                <a:spcPts val="0"/>
              </a:spcAft>
              <a:buNone/>
            </a:pPr>
            <a:endParaRPr b="1" i="1">
              <a:solidFill>
                <a:srgbClr val="0000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7bb11bf8e2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7bb11bf8e2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a:t>
            </a:r>
            <a:r>
              <a:rPr lang="en" b="1">
                <a:solidFill>
                  <a:srgbClr val="FF0000"/>
                </a:solidFill>
              </a:rPr>
              <a:t>[Click]</a:t>
            </a:r>
            <a:r>
              <a:rPr lang="en"/>
              <a:t> “The Freedom Award is the pinnacle award of Trail Life USA.  The path to Freedom is one that will stretch the Trailman as a young man and hone necessary skills while growing in leadership and service. </a:t>
            </a:r>
            <a:r>
              <a:rPr lang="en" i="1">
                <a:solidFill>
                  <a:srgbClr val="0000FF"/>
                </a:solidFill>
              </a:rPr>
              <a:t>(pause)</a:t>
            </a:r>
            <a:br>
              <a:rPr lang="en" i="1">
                <a:solidFill>
                  <a:srgbClr val="0000FF"/>
                </a:solidFill>
              </a:rPr>
            </a:br>
            <a:r>
              <a:rPr lang="en"/>
              <a:t>The Adventurer who earns the Freedom award is known as a Freedom Rangeman and, as such, they will be mature enough to understand the freedom that is found in Christ. </a:t>
            </a:r>
            <a:r>
              <a:rPr lang="en" i="1">
                <a:solidFill>
                  <a:srgbClr val="0000FF"/>
                </a:solidFill>
              </a:rPr>
              <a:t>(pause) </a:t>
            </a:r>
            <a:r>
              <a:rPr lang="en"/>
              <a:t> </a:t>
            </a:r>
            <a:r>
              <a:rPr lang="en" i="1">
                <a:solidFill>
                  <a:srgbClr val="0000FF"/>
                </a:solidFill>
              </a:rPr>
              <a:t/>
            </a:r>
            <a:br>
              <a:rPr lang="en" i="1">
                <a:solidFill>
                  <a:srgbClr val="0000FF"/>
                </a:solidFill>
              </a:rPr>
            </a:br>
            <a:r>
              <a:rPr lang="en" b="1">
                <a:solidFill>
                  <a:srgbClr val="FF0000"/>
                </a:solidFill>
              </a:rPr>
              <a:t>[Click]</a:t>
            </a:r>
            <a:r>
              <a:rPr lang="en"/>
              <a:t>  It requires completion of defined Freedom Experiences throughout his time as an Adventurer in multiple areas which include community service, civic education, outdoor skills, or faith related activities. </a:t>
            </a:r>
            <a:br>
              <a:rPr lang="en"/>
            </a:br>
            <a:r>
              <a:rPr lang="en"/>
              <a:t>These are intended to engage the Trailman in active citizenry in his community involving those inside and outside of Trail Life. </a:t>
            </a:r>
            <a:r>
              <a:rPr lang="en" i="1">
                <a:solidFill>
                  <a:srgbClr val="0000FF"/>
                </a:solidFill>
              </a:rPr>
              <a:t>(pause) </a:t>
            </a:r>
            <a:r>
              <a:rPr lang="en"/>
              <a:t/>
            </a:r>
            <a:br>
              <a:rPr lang="en"/>
            </a:br>
            <a:r>
              <a:rPr lang="en" b="1">
                <a:solidFill>
                  <a:srgbClr val="FF0000"/>
                </a:solidFill>
              </a:rPr>
              <a:t>[Click]</a:t>
            </a:r>
            <a:r>
              <a:rPr lang="en"/>
              <a:t> The Adventurer also completes a Servant Leadership Project to put his servant leadership to work in accomplishing a large scale project benefitting his community. </a:t>
            </a:r>
            <a:r>
              <a:rPr lang="en" i="1">
                <a:solidFill>
                  <a:srgbClr val="0000FF"/>
                </a:solidFill>
              </a:rPr>
              <a:t>(pause) </a:t>
            </a:r>
            <a:endParaRPr/>
          </a:p>
          <a:p>
            <a:pPr marL="0" lvl="0" indent="0" algn="l" rtl="0">
              <a:spcBef>
                <a:spcPts val="0"/>
              </a:spcBef>
              <a:spcAft>
                <a:spcPts val="0"/>
              </a:spcAft>
              <a:buNone/>
            </a:pPr>
            <a:r>
              <a:rPr lang="en" b="1">
                <a:solidFill>
                  <a:srgbClr val="FF0000"/>
                </a:solidFill>
              </a:rPr>
              <a:t>[Click]</a:t>
            </a:r>
            <a:r>
              <a:rPr lang="en"/>
              <a:t> He is required to continue active Troop involvement to mentor and encourage other Trailmen while he is completing his award requirements. </a:t>
            </a:r>
            <a:r>
              <a:rPr lang="en" i="1">
                <a:solidFill>
                  <a:srgbClr val="0000FF"/>
                </a:solidFill>
              </a:rPr>
              <a:t>(pause) </a:t>
            </a:r>
            <a:r>
              <a:rPr lang="en"/>
              <a:t/>
            </a:r>
            <a:br>
              <a:rPr lang="en"/>
            </a:br>
            <a:r>
              <a:rPr lang="en" b="1">
                <a:solidFill>
                  <a:srgbClr val="FF0000"/>
                </a:solidFill>
              </a:rPr>
              <a:t>[Click]</a:t>
            </a:r>
            <a:r>
              <a:rPr lang="en"/>
              <a:t>  Finally, the Adventurer Worthy Life Award must be completed as he continues to build his understanding and faith in Christ.” </a:t>
            </a:r>
            <a:r>
              <a:rPr lang="en" b="1">
                <a:solidFill>
                  <a:srgbClr val="FF0000"/>
                </a:solidFill>
              </a:rPr>
              <a:t>[Click]</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solidFill>
                  <a:srgbClr val="0000FF"/>
                </a:solidFill>
              </a:rPr>
              <a:t>(Resource:  pg.83-89 The Trailman’s Handbook Third Edition; pg.81 Parent Leader Guide; pg 97-99 Tools of the Trail)</a:t>
            </a:r>
            <a:endParaRPr b="1" i="1">
              <a:solidFill>
                <a:srgbClr val="00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TITLE_1">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3150" y="1406875"/>
            <a:ext cx="4631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3533150" y="2566675"/>
            <a:ext cx="46317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Encode Sans"/>
              <a:buNone/>
              <a:defRPr b="1">
                <a:latin typeface="Encode Sans"/>
                <a:ea typeface="Encode Sans"/>
                <a:cs typeface="Encode Sans"/>
                <a:sym typeface="Encode Sans"/>
              </a:defRPr>
            </a:lvl1pPr>
            <a:lvl2pPr lvl="1" algn="ctr" rtl="0">
              <a:spcBef>
                <a:spcPts val="0"/>
              </a:spcBef>
              <a:spcAft>
                <a:spcPts val="0"/>
              </a:spcAft>
              <a:buClr>
                <a:srgbClr val="27272D"/>
              </a:buClr>
              <a:buSzPts val="1800"/>
              <a:buNone/>
              <a:defRPr sz="1800">
                <a:solidFill>
                  <a:srgbClr val="27272D"/>
                </a:solidFill>
              </a:defRPr>
            </a:lvl2pPr>
            <a:lvl3pPr lvl="2" algn="ctr" rtl="0">
              <a:spcBef>
                <a:spcPts val="0"/>
              </a:spcBef>
              <a:spcAft>
                <a:spcPts val="0"/>
              </a:spcAft>
              <a:buClr>
                <a:srgbClr val="27272D"/>
              </a:buClr>
              <a:buSzPts val="1800"/>
              <a:buNone/>
              <a:defRPr sz="1800">
                <a:solidFill>
                  <a:srgbClr val="27272D"/>
                </a:solidFill>
              </a:defRPr>
            </a:lvl3pPr>
            <a:lvl4pPr lvl="3" algn="ctr" rtl="0">
              <a:spcBef>
                <a:spcPts val="0"/>
              </a:spcBef>
              <a:spcAft>
                <a:spcPts val="0"/>
              </a:spcAft>
              <a:buClr>
                <a:srgbClr val="27272D"/>
              </a:buClr>
              <a:buSzPts val="1800"/>
              <a:buNone/>
              <a:defRPr sz="1800">
                <a:solidFill>
                  <a:srgbClr val="27272D"/>
                </a:solidFill>
              </a:defRPr>
            </a:lvl4pPr>
            <a:lvl5pPr lvl="4" algn="ctr" rtl="0">
              <a:spcBef>
                <a:spcPts val="0"/>
              </a:spcBef>
              <a:spcAft>
                <a:spcPts val="0"/>
              </a:spcAft>
              <a:buClr>
                <a:srgbClr val="27272D"/>
              </a:buClr>
              <a:buSzPts val="1800"/>
              <a:buNone/>
              <a:defRPr sz="1800">
                <a:solidFill>
                  <a:srgbClr val="27272D"/>
                </a:solidFill>
              </a:defRPr>
            </a:lvl5pPr>
            <a:lvl6pPr lvl="5" algn="ctr" rtl="0">
              <a:spcBef>
                <a:spcPts val="0"/>
              </a:spcBef>
              <a:spcAft>
                <a:spcPts val="0"/>
              </a:spcAft>
              <a:buClr>
                <a:srgbClr val="27272D"/>
              </a:buClr>
              <a:buSzPts val="1800"/>
              <a:buNone/>
              <a:defRPr sz="1800">
                <a:solidFill>
                  <a:srgbClr val="27272D"/>
                </a:solidFill>
              </a:defRPr>
            </a:lvl6pPr>
            <a:lvl7pPr lvl="6" algn="ctr" rtl="0">
              <a:spcBef>
                <a:spcPts val="0"/>
              </a:spcBef>
              <a:spcAft>
                <a:spcPts val="0"/>
              </a:spcAft>
              <a:buClr>
                <a:srgbClr val="27272D"/>
              </a:buClr>
              <a:buSzPts val="1800"/>
              <a:buNone/>
              <a:defRPr sz="1800">
                <a:solidFill>
                  <a:srgbClr val="27272D"/>
                </a:solidFill>
              </a:defRPr>
            </a:lvl7pPr>
            <a:lvl8pPr lvl="7" algn="ctr" rtl="0">
              <a:spcBef>
                <a:spcPts val="0"/>
              </a:spcBef>
              <a:spcAft>
                <a:spcPts val="0"/>
              </a:spcAft>
              <a:buClr>
                <a:srgbClr val="27272D"/>
              </a:buClr>
              <a:buSzPts val="1800"/>
              <a:buNone/>
              <a:defRPr sz="1800">
                <a:solidFill>
                  <a:srgbClr val="27272D"/>
                </a:solidFill>
              </a:defRPr>
            </a:lvl8pPr>
            <a:lvl9pPr lvl="8" algn="ctr" rtl="0">
              <a:spcBef>
                <a:spcPts val="0"/>
              </a:spcBef>
              <a:spcAft>
                <a:spcPts val="0"/>
              </a:spcAft>
              <a:buClr>
                <a:srgbClr val="27272D"/>
              </a:buClr>
              <a:buSzPts val="1800"/>
              <a:buNone/>
              <a:defRPr sz="1800">
                <a:solidFill>
                  <a:srgbClr val="27272D"/>
                </a:solidFill>
              </a:defRPr>
            </a:lvl9pPr>
          </a:lstStyle>
          <a:p>
            <a:endParaRPr/>
          </a:p>
        </p:txBody>
      </p:sp>
      <p:sp>
        <p:nvSpPr>
          <p:cNvPr id="11" name="Google Shape;11;p2"/>
          <p:cNvSpPr/>
          <p:nvPr/>
        </p:nvSpPr>
        <p:spPr>
          <a:xfrm>
            <a:off x="125"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rotWithShape="1">
          <a:blip r:embed="rId2">
            <a:alphaModFix/>
          </a:blip>
          <a:srcRect l="69" r="69"/>
          <a:stretch/>
        </p:blipFill>
        <p:spPr>
          <a:xfrm>
            <a:off x="549600" y="4483300"/>
            <a:ext cx="2134300" cy="784800"/>
          </a:xfrm>
          <a:prstGeom prst="rect">
            <a:avLst/>
          </a:prstGeom>
          <a:noFill/>
          <a:ln>
            <a:noFill/>
          </a:ln>
        </p:spPr>
      </p:pic>
      <p:pic>
        <p:nvPicPr>
          <p:cNvPr id="14" name="Google Shape;14;p2"/>
          <p:cNvPicPr preferRelativeResize="0"/>
          <p:nvPr/>
        </p:nvPicPr>
        <p:blipFill>
          <a:blip r:embed="rId3">
            <a:alphaModFix/>
          </a:blip>
          <a:stretch>
            <a:fillRect/>
          </a:stretch>
        </p:blipFill>
        <p:spPr>
          <a:xfrm>
            <a:off x="457550" y="396300"/>
            <a:ext cx="3374901" cy="3646024"/>
          </a:xfrm>
          <a:prstGeom prst="rect">
            <a:avLst/>
          </a:prstGeom>
          <a:noFill/>
          <a:ln>
            <a:noFill/>
          </a:ln>
          <a:effectLst>
            <a:outerShdw blurRad="57150" dist="28575" algn="bl" rotWithShape="0">
              <a:srgbClr val="FFFFFF">
                <a:alpha val="75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17" name="Google Shape;17;p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 name="Google Shape;18;p3"/>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9" name="Google Shape;19;p3"/>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3"/>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69" r="69"/>
          <a:stretch/>
        </p:blipFill>
        <p:spPr>
          <a:xfrm>
            <a:off x="549600" y="4483300"/>
            <a:ext cx="2134300" cy="78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cxnSp>
        <p:nvCxnSpPr>
          <p:cNvPr id="31" name="Google Shape;31;p5"/>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32" name="Google Shape;32;p5"/>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3" name="Google Shape;33;p5"/>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5"/>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5"/>
          <p:cNvPicPr preferRelativeResize="0"/>
          <p:nvPr/>
        </p:nvPicPr>
        <p:blipFill rotWithShape="1">
          <a:blip r:embed="rId2">
            <a:alphaModFix/>
          </a:blip>
          <a:srcRect l="69" r="69"/>
          <a:stretch/>
        </p:blipFill>
        <p:spPr>
          <a:xfrm>
            <a:off x="549600" y="4483300"/>
            <a:ext cx="2134300" cy="78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ing Logo Slide">
  <p:cSld name="CUSTOM">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l="6430" r="6430"/>
          <a:stretch/>
        </p:blipFill>
        <p:spPr>
          <a:xfrm>
            <a:off x="2833187" y="693251"/>
            <a:ext cx="3477624" cy="375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FFFF"/>
              </a:buClr>
              <a:buSzPts val="3200"/>
              <a:buFont typeface="Encode Sans"/>
              <a:buNone/>
              <a:defRPr sz="3200" b="1">
                <a:solidFill>
                  <a:srgbClr val="FFFFFF"/>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193525"/>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1pPr>
            <a:lvl2pPr marL="914400" lvl="1"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2pPr>
            <a:lvl3pPr marL="1371600" lvl="2"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3pPr>
            <a:lvl4pPr marL="1828800" lvl="3"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4pPr>
            <a:lvl5pPr marL="2286000" lvl="4"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5pPr>
            <a:lvl6pPr marL="2743200" lvl="5"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6pPr>
            <a:lvl7pPr marL="3200400" lvl="6"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7pPr>
            <a:lvl8pPr marL="3657600" lvl="7"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8pPr>
            <a:lvl9pPr marL="4114800" lvl="8" indent="-381000">
              <a:lnSpc>
                <a:spcPct val="115000"/>
              </a:lnSpc>
              <a:spcBef>
                <a:spcPts val="0"/>
              </a:spcBef>
              <a:spcAft>
                <a:spcPts val="0"/>
              </a:spcAft>
              <a:buClr>
                <a:srgbClr val="FFFFFF"/>
              </a:buClr>
              <a:buSzPts val="2400"/>
              <a:buFont typeface="Encode Sans"/>
              <a:buChar char="▫"/>
              <a:defRPr sz="2400" b="1">
                <a:solidFill>
                  <a:srgbClr val="FFFFFF"/>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3"/>
          <p:cNvSpPr txBox="1">
            <a:spLocks noGrp="1"/>
          </p:cNvSpPr>
          <p:nvPr>
            <p:ph type="ctrTitle"/>
          </p:nvPr>
        </p:nvSpPr>
        <p:spPr>
          <a:xfrm>
            <a:off x="3533150" y="1406875"/>
            <a:ext cx="4631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Navigators/ Adventurers</a:t>
            </a:r>
            <a:endParaRPr/>
          </a:p>
          <a:p>
            <a:pPr marL="0" lvl="0" indent="0" algn="l" rtl="0">
              <a:spcBef>
                <a:spcPts val="0"/>
              </a:spcBef>
              <a:spcAft>
                <a:spcPts val="0"/>
              </a:spcAft>
              <a:buNone/>
            </a:pPr>
            <a:r>
              <a:rPr lang="en"/>
              <a:t>Program Overview</a:t>
            </a:r>
            <a:endParaRPr/>
          </a:p>
        </p:txBody>
      </p:sp>
      <p:sp>
        <p:nvSpPr>
          <p:cNvPr id="472" name="Google Shape;472;p63"/>
          <p:cNvSpPr txBox="1">
            <a:spLocks noGrp="1"/>
          </p:cNvSpPr>
          <p:nvPr>
            <p:ph type="subTitle" idx="1"/>
          </p:nvPr>
        </p:nvSpPr>
        <p:spPr>
          <a:xfrm>
            <a:off x="3533150" y="2566675"/>
            <a:ext cx="4631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107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2"/>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Core Skills Trail Badges</a:t>
            </a:r>
            <a:endParaRPr/>
          </a:p>
        </p:txBody>
      </p:sp>
      <p:pic>
        <p:nvPicPr>
          <p:cNvPr id="544" name="Google Shape;544;p72"/>
          <p:cNvPicPr preferRelativeResize="0"/>
          <p:nvPr/>
        </p:nvPicPr>
        <p:blipFill>
          <a:blip r:embed="rId3">
            <a:alphaModFix/>
          </a:blip>
          <a:stretch>
            <a:fillRect/>
          </a:stretch>
        </p:blipFill>
        <p:spPr>
          <a:xfrm>
            <a:off x="1262037" y="1178887"/>
            <a:ext cx="1511991" cy="1507876"/>
          </a:xfrm>
          <a:prstGeom prst="rect">
            <a:avLst/>
          </a:prstGeom>
          <a:noFill/>
          <a:ln>
            <a:noFill/>
          </a:ln>
        </p:spPr>
      </p:pic>
      <p:pic>
        <p:nvPicPr>
          <p:cNvPr id="545" name="Google Shape;545;p72"/>
          <p:cNvPicPr preferRelativeResize="0"/>
          <p:nvPr/>
        </p:nvPicPr>
        <p:blipFill>
          <a:blip r:embed="rId4">
            <a:alphaModFix/>
          </a:blip>
          <a:stretch>
            <a:fillRect/>
          </a:stretch>
        </p:blipFill>
        <p:spPr>
          <a:xfrm>
            <a:off x="2964682" y="1178887"/>
            <a:ext cx="1511991" cy="1507876"/>
          </a:xfrm>
          <a:prstGeom prst="rect">
            <a:avLst/>
          </a:prstGeom>
          <a:noFill/>
          <a:ln>
            <a:noFill/>
          </a:ln>
        </p:spPr>
      </p:pic>
      <p:pic>
        <p:nvPicPr>
          <p:cNvPr id="546" name="Google Shape;546;p72"/>
          <p:cNvPicPr preferRelativeResize="0"/>
          <p:nvPr/>
        </p:nvPicPr>
        <p:blipFill>
          <a:blip r:embed="rId5">
            <a:alphaModFix/>
          </a:blip>
          <a:stretch>
            <a:fillRect/>
          </a:stretch>
        </p:blipFill>
        <p:spPr>
          <a:xfrm>
            <a:off x="2144802" y="2801356"/>
            <a:ext cx="1511991" cy="1507876"/>
          </a:xfrm>
          <a:prstGeom prst="rect">
            <a:avLst/>
          </a:prstGeom>
          <a:noFill/>
          <a:ln>
            <a:noFill/>
          </a:ln>
        </p:spPr>
      </p:pic>
      <p:pic>
        <p:nvPicPr>
          <p:cNvPr id="547" name="Google Shape;547;p72"/>
          <p:cNvPicPr preferRelativeResize="0"/>
          <p:nvPr/>
        </p:nvPicPr>
        <p:blipFill>
          <a:blip r:embed="rId6">
            <a:alphaModFix/>
          </a:blip>
          <a:stretch>
            <a:fillRect/>
          </a:stretch>
        </p:blipFill>
        <p:spPr>
          <a:xfrm>
            <a:off x="4667327" y="1178887"/>
            <a:ext cx="1511991" cy="1507876"/>
          </a:xfrm>
          <a:prstGeom prst="rect">
            <a:avLst/>
          </a:prstGeom>
          <a:noFill/>
          <a:ln>
            <a:noFill/>
          </a:ln>
        </p:spPr>
      </p:pic>
      <p:pic>
        <p:nvPicPr>
          <p:cNvPr id="548" name="Google Shape;548;p72"/>
          <p:cNvPicPr preferRelativeResize="0"/>
          <p:nvPr/>
        </p:nvPicPr>
        <p:blipFill>
          <a:blip r:embed="rId7">
            <a:alphaModFix/>
          </a:blip>
          <a:stretch>
            <a:fillRect/>
          </a:stretch>
        </p:blipFill>
        <p:spPr>
          <a:xfrm>
            <a:off x="6369972" y="1178887"/>
            <a:ext cx="1511991" cy="1507876"/>
          </a:xfrm>
          <a:prstGeom prst="rect">
            <a:avLst/>
          </a:prstGeom>
          <a:noFill/>
          <a:ln>
            <a:noFill/>
          </a:ln>
        </p:spPr>
      </p:pic>
      <p:pic>
        <p:nvPicPr>
          <p:cNvPr id="549" name="Google Shape;549;p72"/>
          <p:cNvPicPr preferRelativeResize="0"/>
          <p:nvPr/>
        </p:nvPicPr>
        <p:blipFill>
          <a:blip r:embed="rId8">
            <a:alphaModFix/>
          </a:blip>
          <a:stretch>
            <a:fillRect/>
          </a:stretch>
        </p:blipFill>
        <p:spPr>
          <a:xfrm>
            <a:off x="473600" y="2801356"/>
            <a:ext cx="1511991" cy="1507876"/>
          </a:xfrm>
          <a:prstGeom prst="rect">
            <a:avLst/>
          </a:prstGeom>
          <a:noFill/>
          <a:ln>
            <a:noFill/>
          </a:ln>
        </p:spPr>
      </p:pic>
      <p:pic>
        <p:nvPicPr>
          <p:cNvPr id="550" name="Google Shape;550;p72"/>
          <p:cNvPicPr preferRelativeResize="0"/>
          <p:nvPr/>
        </p:nvPicPr>
        <p:blipFill>
          <a:blip r:embed="rId9">
            <a:alphaModFix/>
          </a:blip>
          <a:stretch>
            <a:fillRect/>
          </a:stretch>
        </p:blipFill>
        <p:spPr>
          <a:xfrm>
            <a:off x="3816005" y="2801356"/>
            <a:ext cx="1511991" cy="1507876"/>
          </a:xfrm>
          <a:prstGeom prst="rect">
            <a:avLst/>
          </a:prstGeom>
          <a:noFill/>
          <a:ln>
            <a:noFill/>
          </a:ln>
        </p:spPr>
      </p:pic>
      <p:pic>
        <p:nvPicPr>
          <p:cNvPr id="551" name="Google Shape;551;p72"/>
          <p:cNvPicPr preferRelativeResize="0"/>
          <p:nvPr/>
        </p:nvPicPr>
        <p:blipFill>
          <a:blip r:embed="rId10">
            <a:alphaModFix/>
          </a:blip>
          <a:stretch>
            <a:fillRect/>
          </a:stretch>
        </p:blipFill>
        <p:spPr>
          <a:xfrm>
            <a:off x="5487207" y="2801356"/>
            <a:ext cx="1511991" cy="1507876"/>
          </a:xfrm>
          <a:prstGeom prst="rect">
            <a:avLst/>
          </a:prstGeom>
          <a:noFill/>
          <a:ln>
            <a:noFill/>
          </a:ln>
        </p:spPr>
      </p:pic>
      <p:pic>
        <p:nvPicPr>
          <p:cNvPr id="552" name="Google Shape;552;p72"/>
          <p:cNvPicPr preferRelativeResize="0"/>
          <p:nvPr/>
        </p:nvPicPr>
        <p:blipFill>
          <a:blip r:embed="rId11">
            <a:alphaModFix/>
          </a:blip>
          <a:stretch>
            <a:fillRect/>
          </a:stretch>
        </p:blipFill>
        <p:spPr>
          <a:xfrm>
            <a:off x="7158411" y="2801356"/>
            <a:ext cx="1511991" cy="1507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5"/>
                                        </p:tgtEl>
                                        <p:attrNameLst>
                                          <p:attrName>style.visibility</p:attrName>
                                        </p:attrNameLst>
                                      </p:cBhvr>
                                      <p:to>
                                        <p:strVal val="visible"/>
                                      </p:to>
                                    </p:set>
                                    <p:animEffect transition="in" filter="fade">
                                      <p:cBhvr>
                                        <p:cTn id="12" dur="1000"/>
                                        <p:tgtEl>
                                          <p:spTgt spid="5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7"/>
                                        </p:tgtEl>
                                        <p:attrNameLst>
                                          <p:attrName>style.visibility</p:attrName>
                                        </p:attrNameLst>
                                      </p:cBhvr>
                                      <p:to>
                                        <p:strVal val="visible"/>
                                      </p:to>
                                    </p:set>
                                    <p:animEffect transition="in" filter="fade">
                                      <p:cBhvr>
                                        <p:cTn id="17" dur="1000"/>
                                        <p:tgtEl>
                                          <p:spTgt spid="5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8"/>
                                        </p:tgtEl>
                                        <p:attrNameLst>
                                          <p:attrName>style.visibility</p:attrName>
                                        </p:attrNameLst>
                                      </p:cBhvr>
                                      <p:to>
                                        <p:strVal val="visible"/>
                                      </p:to>
                                    </p:set>
                                    <p:animEffect transition="in" filter="fade">
                                      <p:cBhvr>
                                        <p:cTn id="22" dur="1000"/>
                                        <p:tgtEl>
                                          <p:spTgt spid="5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9"/>
                                        </p:tgtEl>
                                        <p:attrNameLst>
                                          <p:attrName>style.visibility</p:attrName>
                                        </p:attrNameLst>
                                      </p:cBhvr>
                                      <p:to>
                                        <p:strVal val="visible"/>
                                      </p:to>
                                    </p:set>
                                    <p:animEffect transition="in" filter="fade">
                                      <p:cBhvr>
                                        <p:cTn id="27" dur="1000"/>
                                        <p:tgtEl>
                                          <p:spTgt spid="5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6"/>
                                        </p:tgtEl>
                                        <p:attrNameLst>
                                          <p:attrName>style.visibility</p:attrName>
                                        </p:attrNameLst>
                                      </p:cBhvr>
                                      <p:to>
                                        <p:strVal val="visible"/>
                                      </p:to>
                                    </p:set>
                                    <p:animEffect transition="in" filter="fade">
                                      <p:cBhvr>
                                        <p:cTn id="32" dur="1000"/>
                                        <p:tgtEl>
                                          <p:spTgt spid="5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0"/>
                                        </p:tgtEl>
                                        <p:attrNameLst>
                                          <p:attrName>style.visibility</p:attrName>
                                        </p:attrNameLst>
                                      </p:cBhvr>
                                      <p:to>
                                        <p:strVal val="visible"/>
                                      </p:to>
                                    </p:set>
                                    <p:animEffect transition="in" filter="fade">
                                      <p:cBhvr>
                                        <p:cTn id="37" dur="1000"/>
                                        <p:tgtEl>
                                          <p:spTgt spid="5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1"/>
                                        </p:tgtEl>
                                        <p:attrNameLst>
                                          <p:attrName>style.visibility</p:attrName>
                                        </p:attrNameLst>
                                      </p:cBhvr>
                                      <p:to>
                                        <p:strVal val="visible"/>
                                      </p:to>
                                    </p:set>
                                    <p:animEffect transition="in" filter="fade">
                                      <p:cBhvr>
                                        <p:cTn id="42" dur="1000"/>
                                        <p:tgtEl>
                                          <p:spTgt spid="5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2"/>
                                        </p:tgtEl>
                                        <p:attrNameLst>
                                          <p:attrName>style.visibility</p:attrName>
                                        </p:attrNameLst>
                                      </p:cBhvr>
                                      <p:to>
                                        <p:strVal val="visible"/>
                                      </p:to>
                                    </p:set>
                                    <p:animEffect transition="in" filter="fade">
                                      <p:cBhvr>
                                        <p:cTn id="47" dur="1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73"/>
          <p:cNvPicPr preferRelativeResize="0"/>
          <p:nvPr/>
        </p:nvPicPr>
        <p:blipFill rotWithShape="1">
          <a:blip r:embed="rId3">
            <a:alphaModFix/>
          </a:blip>
          <a:srcRect t="139" b="129"/>
          <a:stretch/>
        </p:blipFill>
        <p:spPr>
          <a:xfrm>
            <a:off x="3816000" y="2808876"/>
            <a:ext cx="1511991" cy="1507876"/>
          </a:xfrm>
          <a:prstGeom prst="rect">
            <a:avLst/>
          </a:prstGeom>
          <a:noFill/>
          <a:ln>
            <a:noFill/>
          </a:ln>
        </p:spPr>
      </p:pic>
      <p:sp>
        <p:nvSpPr>
          <p:cNvPr id="558" name="Google Shape;558;p73"/>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True Freedom Trail Badges</a:t>
            </a:r>
            <a:endParaRPr/>
          </a:p>
        </p:txBody>
      </p:sp>
      <p:pic>
        <p:nvPicPr>
          <p:cNvPr id="559" name="Google Shape;559;p73"/>
          <p:cNvPicPr preferRelativeResize="0"/>
          <p:nvPr/>
        </p:nvPicPr>
        <p:blipFill rotWithShape="1">
          <a:blip r:embed="rId4">
            <a:alphaModFix/>
          </a:blip>
          <a:srcRect t="139" b="129"/>
          <a:stretch/>
        </p:blipFill>
        <p:spPr>
          <a:xfrm>
            <a:off x="2144797" y="2801350"/>
            <a:ext cx="1511991" cy="1507876"/>
          </a:xfrm>
          <a:prstGeom prst="rect">
            <a:avLst/>
          </a:prstGeom>
          <a:noFill/>
          <a:ln>
            <a:noFill/>
          </a:ln>
        </p:spPr>
      </p:pic>
      <p:pic>
        <p:nvPicPr>
          <p:cNvPr id="560" name="Google Shape;560;p73"/>
          <p:cNvPicPr preferRelativeResize="0"/>
          <p:nvPr/>
        </p:nvPicPr>
        <p:blipFill rotWithShape="1">
          <a:blip r:embed="rId5">
            <a:alphaModFix/>
          </a:blip>
          <a:srcRect t="139" b="129"/>
          <a:stretch/>
        </p:blipFill>
        <p:spPr>
          <a:xfrm>
            <a:off x="1262037" y="1178887"/>
            <a:ext cx="1511991" cy="1507876"/>
          </a:xfrm>
          <a:prstGeom prst="rect">
            <a:avLst/>
          </a:prstGeom>
          <a:noFill/>
          <a:ln>
            <a:noFill/>
          </a:ln>
        </p:spPr>
      </p:pic>
      <p:pic>
        <p:nvPicPr>
          <p:cNvPr id="561" name="Google Shape;561;p73"/>
          <p:cNvPicPr preferRelativeResize="0"/>
          <p:nvPr/>
        </p:nvPicPr>
        <p:blipFill rotWithShape="1">
          <a:blip r:embed="rId6">
            <a:alphaModFix/>
          </a:blip>
          <a:srcRect t="139" b="129"/>
          <a:stretch/>
        </p:blipFill>
        <p:spPr>
          <a:xfrm>
            <a:off x="2964682" y="1178887"/>
            <a:ext cx="1511991" cy="1507876"/>
          </a:xfrm>
          <a:prstGeom prst="rect">
            <a:avLst/>
          </a:prstGeom>
          <a:noFill/>
          <a:ln>
            <a:noFill/>
          </a:ln>
        </p:spPr>
      </p:pic>
      <p:pic>
        <p:nvPicPr>
          <p:cNvPr id="562" name="Google Shape;562;p73"/>
          <p:cNvPicPr preferRelativeResize="0"/>
          <p:nvPr/>
        </p:nvPicPr>
        <p:blipFill rotWithShape="1">
          <a:blip r:embed="rId7">
            <a:alphaModFix/>
          </a:blip>
          <a:srcRect t="139" b="129"/>
          <a:stretch/>
        </p:blipFill>
        <p:spPr>
          <a:xfrm>
            <a:off x="6369982" y="1178894"/>
            <a:ext cx="1511991" cy="1507876"/>
          </a:xfrm>
          <a:prstGeom prst="rect">
            <a:avLst/>
          </a:prstGeom>
          <a:noFill/>
          <a:ln>
            <a:noFill/>
          </a:ln>
        </p:spPr>
      </p:pic>
      <p:pic>
        <p:nvPicPr>
          <p:cNvPr id="563" name="Google Shape;563;p73"/>
          <p:cNvPicPr preferRelativeResize="0"/>
          <p:nvPr/>
        </p:nvPicPr>
        <p:blipFill rotWithShape="1">
          <a:blip r:embed="rId8">
            <a:alphaModFix/>
          </a:blip>
          <a:srcRect t="139" b="129"/>
          <a:stretch/>
        </p:blipFill>
        <p:spPr>
          <a:xfrm>
            <a:off x="5487202" y="2801356"/>
            <a:ext cx="1511991" cy="1507876"/>
          </a:xfrm>
          <a:prstGeom prst="rect">
            <a:avLst/>
          </a:prstGeom>
          <a:noFill/>
          <a:ln>
            <a:noFill/>
          </a:ln>
        </p:spPr>
      </p:pic>
      <p:pic>
        <p:nvPicPr>
          <p:cNvPr id="564" name="Google Shape;564;p73"/>
          <p:cNvPicPr preferRelativeResize="0"/>
          <p:nvPr/>
        </p:nvPicPr>
        <p:blipFill rotWithShape="1">
          <a:blip r:embed="rId9">
            <a:alphaModFix/>
          </a:blip>
          <a:srcRect t="139" b="129"/>
          <a:stretch/>
        </p:blipFill>
        <p:spPr>
          <a:xfrm>
            <a:off x="4667327" y="1178887"/>
            <a:ext cx="1511991" cy="1507876"/>
          </a:xfrm>
          <a:prstGeom prst="rect">
            <a:avLst/>
          </a:prstGeom>
          <a:noFill/>
          <a:ln>
            <a:noFill/>
          </a:ln>
        </p:spPr>
      </p:pic>
      <p:pic>
        <p:nvPicPr>
          <p:cNvPr id="565" name="Google Shape;565;p73"/>
          <p:cNvPicPr preferRelativeResize="0"/>
          <p:nvPr/>
        </p:nvPicPr>
        <p:blipFill rotWithShape="1">
          <a:blip r:embed="rId10">
            <a:alphaModFix/>
          </a:blip>
          <a:srcRect t="139" b="129"/>
          <a:stretch/>
        </p:blipFill>
        <p:spPr>
          <a:xfrm>
            <a:off x="473611" y="2801356"/>
            <a:ext cx="1511991" cy="1507876"/>
          </a:xfrm>
          <a:prstGeom prst="rect">
            <a:avLst/>
          </a:prstGeom>
          <a:noFill/>
          <a:ln>
            <a:noFill/>
          </a:ln>
        </p:spPr>
      </p:pic>
      <p:pic>
        <p:nvPicPr>
          <p:cNvPr id="566" name="Google Shape;566;p73"/>
          <p:cNvPicPr preferRelativeResize="0"/>
          <p:nvPr/>
        </p:nvPicPr>
        <p:blipFill rotWithShape="1">
          <a:blip r:embed="rId11">
            <a:alphaModFix/>
          </a:blip>
          <a:srcRect t="139" b="129"/>
          <a:stretch/>
        </p:blipFill>
        <p:spPr>
          <a:xfrm>
            <a:off x="7158405" y="2801356"/>
            <a:ext cx="1511991" cy="1507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10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10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4"/>
                                        </p:tgtEl>
                                        <p:attrNameLst>
                                          <p:attrName>style.visibility</p:attrName>
                                        </p:attrNameLst>
                                      </p:cBhvr>
                                      <p:to>
                                        <p:strVal val="visible"/>
                                      </p:to>
                                    </p:set>
                                    <p:animEffect transition="in" filter="fade">
                                      <p:cBhvr>
                                        <p:cTn id="17" dur="1000"/>
                                        <p:tgtEl>
                                          <p:spTgt spid="5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2"/>
                                        </p:tgtEl>
                                        <p:attrNameLst>
                                          <p:attrName>style.visibility</p:attrName>
                                        </p:attrNameLst>
                                      </p:cBhvr>
                                      <p:to>
                                        <p:strVal val="visible"/>
                                      </p:to>
                                    </p:set>
                                    <p:animEffect transition="in" filter="fade">
                                      <p:cBhvr>
                                        <p:cTn id="22" dur="1000"/>
                                        <p:tgtEl>
                                          <p:spTgt spid="5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5"/>
                                        </p:tgtEl>
                                        <p:attrNameLst>
                                          <p:attrName>style.visibility</p:attrName>
                                        </p:attrNameLst>
                                      </p:cBhvr>
                                      <p:to>
                                        <p:strVal val="visible"/>
                                      </p:to>
                                    </p:set>
                                    <p:animEffect transition="in" filter="fade">
                                      <p:cBhvr>
                                        <p:cTn id="27" dur="1000"/>
                                        <p:tgtEl>
                                          <p:spTgt spid="5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9"/>
                                        </p:tgtEl>
                                        <p:attrNameLst>
                                          <p:attrName>style.visibility</p:attrName>
                                        </p:attrNameLst>
                                      </p:cBhvr>
                                      <p:to>
                                        <p:strVal val="visible"/>
                                      </p:to>
                                    </p:set>
                                    <p:animEffect transition="in" filter="fade">
                                      <p:cBhvr>
                                        <p:cTn id="32" dur="1000"/>
                                        <p:tgtEl>
                                          <p:spTgt spid="5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gtEl>
                                        <p:attrNameLst>
                                          <p:attrName>style.visibility</p:attrName>
                                        </p:attrNameLst>
                                      </p:cBhvr>
                                      <p:to>
                                        <p:strVal val="visible"/>
                                      </p:to>
                                    </p:set>
                                    <p:animEffect transition="in" filter="fade">
                                      <p:cBhvr>
                                        <p:cTn id="37" dur="1000"/>
                                        <p:tgtEl>
                                          <p:spTgt spid="5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3"/>
                                        </p:tgtEl>
                                        <p:attrNameLst>
                                          <p:attrName>style.visibility</p:attrName>
                                        </p:attrNameLst>
                                      </p:cBhvr>
                                      <p:to>
                                        <p:strVal val="visible"/>
                                      </p:to>
                                    </p:set>
                                    <p:animEffect transition="in" filter="fade">
                                      <p:cBhvr>
                                        <p:cTn id="42" dur="1000"/>
                                        <p:tgtEl>
                                          <p:spTgt spid="5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6"/>
                                        </p:tgtEl>
                                        <p:attrNameLst>
                                          <p:attrName>style.visibility</p:attrName>
                                        </p:attrNameLst>
                                      </p:cBhvr>
                                      <p:to>
                                        <p:strVal val="visible"/>
                                      </p:to>
                                    </p:set>
                                    <p:animEffect transition="in" filter="fade">
                                      <p:cBhvr>
                                        <p:cTn id="47" dur="10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Frontiers</a:t>
            </a:r>
            <a:endParaRPr/>
          </a:p>
        </p:txBody>
      </p:sp>
      <p:pic>
        <p:nvPicPr>
          <p:cNvPr id="572" name="Google Shape;572;p74"/>
          <p:cNvPicPr preferRelativeResize="0"/>
          <p:nvPr/>
        </p:nvPicPr>
        <p:blipFill rotWithShape="1">
          <a:blip r:embed="rId3">
            <a:alphaModFix/>
          </a:blip>
          <a:srcRect t="1076" b="1076"/>
          <a:stretch/>
        </p:blipFill>
        <p:spPr>
          <a:xfrm>
            <a:off x="876988" y="924488"/>
            <a:ext cx="1216366" cy="1190143"/>
          </a:xfrm>
          <a:prstGeom prst="rect">
            <a:avLst/>
          </a:prstGeom>
          <a:noFill/>
          <a:ln>
            <a:noFill/>
          </a:ln>
        </p:spPr>
      </p:pic>
      <p:pic>
        <p:nvPicPr>
          <p:cNvPr id="573" name="Google Shape;573;p74"/>
          <p:cNvPicPr preferRelativeResize="0"/>
          <p:nvPr/>
        </p:nvPicPr>
        <p:blipFill rotWithShape="1">
          <a:blip r:embed="rId4">
            <a:alphaModFix/>
          </a:blip>
          <a:srcRect t="1076" b="1076"/>
          <a:stretch/>
        </p:blipFill>
        <p:spPr>
          <a:xfrm>
            <a:off x="2842691" y="924488"/>
            <a:ext cx="1216366" cy="1190143"/>
          </a:xfrm>
          <a:prstGeom prst="rect">
            <a:avLst/>
          </a:prstGeom>
          <a:noFill/>
          <a:ln>
            <a:noFill/>
          </a:ln>
        </p:spPr>
      </p:pic>
      <p:pic>
        <p:nvPicPr>
          <p:cNvPr id="574" name="Google Shape;574;p74"/>
          <p:cNvPicPr preferRelativeResize="0"/>
          <p:nvPr/>
        </p:nvPicPr>
        <p:blipFill rotWithShape="1">
          <a:blip r:embed="rId5">
            <a:alphaModFix/>
          </a:blip>
          <a:srcRect t="1076" b="1076"/>
          <a:stretch/>
        </p:blipFill>
        <p:spPr>
          <a:xfrm>
            <a:off x="4808394" y="924488"/>
            <a:ext cx="1216366" cy="1190143"/>
          </a:xfrm>
          <a:prstGeom prst="rect">
            <a:avLst/>
          </a:prstGeom>
          <a:noFill/>
          <a:ln>
            <a:noFill/>
          </a:ln>
        </p:spPr>
      </p:pic>
      <p:pic>
        <p:nvPicPr>
          <p:cNvPr id="575" name="Google Shape;575;p74"/>
          <p:cNvPicPr preferRelativeResize="0"/>
          <p:nvPr/>
        </p:nvPicPr>
        <p:blipFill rotWithShape="1">
          <a:blip r:embed="rId6">
            <a:alphaModFix/>
          </a:blip>
          <a:srcRect t="1076" b="1076"/>
          <a:stretch/>
        </p:blipFill>
        <p:spPr>
          <a:xfrm>
            <a:off x="6721965" y="924507"/>
            <a:ext cx="1216366" cy="1190143"/>
          </a:xfrm>
          <a:prstGeom prst="rect">
            <a:avLst/>
          </a:prstGeom>
          <a:noFill/>
          <a:ln>
            <a:noFill/>
          </a:ln>
        </p:spPr>
      </p:pic>
      <p:pic>
        <p:nvPicPr>
          <p:cNvPr id="576" name="Google Shape;576;p74"/>
          <p:cNvPicPr preferRelativeResize="0"/>
          <p:nvPr/>
        </p:nvPicPr>
        <p:blipFill rotWithShape="1">
          <a:blip r:embed="rId7">
            <a:alphaModFix/>
          </a:blip>
          <a:srcRect t="1076" b="1076"/>
          <a:stretch/>
        </p:blipFill>
        <p:spPr>
          <a:xfrm>
            <a:off x="1797612" y="2634182"/>
            <a:ext cx="1216366" cy="1190143"/>
          </a:xfrm>
          <a:prstGeom prst="rect">
            <a:avLst/>
          </a:prstGeom>
          <a:noFill/>
          <a:ln>
            <a:noFill/>
          </a:ln>
        </p:spPr>
      </p:pic>
      <p:pic>
        <p:nvPicPr>
          <p:cNvPr id="577" name="Google Shape;577;p74"/>
          <p:cNvPicPr preferRelativeResize="0"/>
          <p:nvPr/>
        </p:nvPicPr>
        <p:blipFill rotWithShape="1">
          <a:blip r:embed="rId8">
            <a:alphaModFix/>
          </a:blip>
          <a:srcRect t="1076" b="1076"/>
          <a:stretch/>
        </p:blipFill>
        <p:spPr>
          <a:xfrm>
            <a:off x="3721323" y="2634163"/>
            <a:ext cx="1216366" cy="1190143"/>
          </a:xfrm>
          <a:prstGeom prst="rect">
            <a:avLst/>
          </a:prstGeom>
          <a:noFill/>
          <a:ln>
            <a:noFill/>
          </a:ln>
        </p:spPr>
      </p:pic>
      <p:pic>
        <p:nvPicPr>
          <p:cNvPr id="578" name="Google Shape;578;p74"/>
          <p:cNvPicPr preferRelativeResize="0"/>
          <p:nvPr/>
        </p:nvPicPr>
        <p:blipFill rotWithShape="1">
          <a:blip r:embed="rId9">
            <a:alphaModFix/>
          </a:blip>
          <a:srcRect t="1076" b="1076"/>
          <a:stretch/>
        </p:blipFill>
        <p:spPr>
          <a:xfrm>
            <a:off x="5645009" y="2634182"/>
            <a:ext cx="1216366" cy="1190143"/>
          </a:xfrm>
          <a:prstGeom prst="rect">
            <a:avLst/>
          </a:prstGeom>
          <a:noFill/>
          <a:ln>
            <a:noFill/>
          </a:ln>
        </p:spPr>
      </p:pic>
      <p:sp>
        <p:nvSpPr>
          <p:cNvPr id="579" name="Google Shape;579;p74"/>
          <p:cNvSpPr txBox="1">
            <a:spLocks noGrp="1"/>
          </p:cNvSpPr>
          <p:nvPr>
            <p:ph type="body" idx="4294967295"/>
          </p:nvPr>
        </p:nvSpPr>
        <p:spPr>
          <a:xfrm>
            <a:off x="646963" y="2038750"/>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Heritage</a:t>
            </a:r>
            <a:endParaRPr/>
          </a:p>
        </p:txBody>
      </p:sp>
      <p:sp>
        <p:nvSpPr>
          <p:cNvPr id="580" name="Google Shape;580;p74"/>
          <p:cNvSpPr txBox="1">
            <a:spLocks noGrp="1"/>
          </p:cNvSpPr>
          <p:nvPr>
            <p:ph type="body" idx="4294967295"/>
          </p:nvPr>
        </p:nvSpPr>
        <p:spPr>
          <a:xfrm>
            <a:off x="2643200" y="2038750"/>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Hobbies</a:t>
            </a:r>
            <a:endParaRPr/>
          </a:p>
        </p:txBody>
      </p:sp>
      <p:sp>
        <p:nvSpPr>
          <p:cNvPr id="581" name="Google Shape;581;p74"/>
          <p:cNvSpPr txBox="1">
            <a:spLocks noGrp="1"/>
          </p:cNvSpPr>
          <p:nvPr>
            <p:ph type="body" idx="4294967295"/>
          </p:nvPr>
        </p:nvSpPr>
        <p:spPr>
          <a:xfrm>
            <a:off x="4578350" y="2026600"/>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Life Skills</a:t>
            </a:r>
            <a:endParaRPr/>
          </a:p>
        </p:txBody>
      </p:sp>
      <p:sp>
        <p:nvSpPr>
          <p:cNvPr id="582" name="Google Shape;582;p74"/>
          <p:cNvSpPr txBox="1">
            <a:spLocks noGrp="1"/>
          </p:cNvSpPr>
          <p:nvPr>
            <p:ph type="body" idx="4294967295"/>
          </p:nvPr>
        </p:nvSpPr>
        <p:spPr>
          <a:xfrm>
            <a:off x="6484553" y="1978219"/>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Outdoor Skills</a:t>
            </a:r>
            <a:endParaRPr/>
          </a:p>
        </p:txBody>
      </p:sp>
      <p:sp>
        <p:nvSpPr>
          <p:cNvPr id="583" name="Google Shape;583;p74"/>
          <p:cNvSpPr txBox="1">
            <a:spLocks noGrp="1"/>
          </p:cNvSpPr>
          <p:nvPr>
            <p:ph type="body" idx="4294967295"/>
          </p:nvPr>
        </p:nvSpPr>
        <p:spPr>
          <a:xfrm>
            <a:off x="1448799" y="3674067"/>
            <a:ext cx="19182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Science &amp; Technology</a:t>
            </a:r>
            <a:endParaRPr/>
          </a:p>
        </p:txBody>
      </p:sp>
      <p:sp>
        <p:nvSpPr>
          <p:cNvPr id="584" name="Google Shape;584;p74"/>
          <p:cNvSpPr txBox="1">
            <a:spLocks noGrp="1"/>
          </p:cNvSpPr>
          <p:nvPr>
            <p:ph type="body" idx="4294967295"/>
          </p:nvPr>
        </p:nvSpPr>
        <p:spPr>
          <a:xfrm>
            <a:off x="3491288" y="3646248"/>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Sports &amp; Fitness</a:t>
            </a:r>
            <a:endParaRPr/>
          </a:p>
        </p:txBody>
      </p:sp>
      <p:sp>
        <p:nvSpPr>
          <p:cNvPr id="585" name="Google Shape;585;p74"/>
          <p:cNvSpPr txBox="1">
            <a:spLocks noGrp="1"/>
          </p:cNvSpPr>
          <p:nvPr>
            <p:ph type="body" idx="4294967295"/>
          </p:nvPr>
        </p:nvSpPr>
        <p:spPr>
          <a:xfrm>
            <a:off x="5426578" y="3677727"/>
            <a:ext cx="1676400" cy="933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Values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par>
                                <p:cTn id="8" presetID="10" presetClass="entr" presetSubtype="0" fill="hold" nodeType="withEffect">
                                  <p:stCondLst>
                                    <p:cond delay="0"/>
                                  </p:stCondLst>
                                  <p:childTnLst>
                                    <p:set>
                                      <p:cBhvr>
                                        <p:cTn id="9" dur="1" fill="hold">
                                          <p:stCondLst>
                                            <p:cond delay="0"/>
                                          </p:stCondLst>
                                        </p:cTn>
                                        <p:tgtEl>
                                          <p:spTgt spid="579"/>
                                        </p:tgtEl>
                                        <p:attrNameLst>
                                          <p:attrName>style.visibility</p:attrName>
                                        </p:attrNameLst>
                                      </p:cBhvr>
                                      <p:to>
                                        <p:strVal val="visible"/>
                                      </p:to>
                                    </p:set>
                                    <p:animEffect transition="in" filter="fade">
                                      <p:cBhvr>
                                        <p:cTn id="10" dur="1000"/>
                                        <p:tgtEl>
                                          <p:spTgt spid="5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3"/>
                                        </p:tgtEl>
                                        <p:attrNameLst>
                                          <p:attrName>style.visibility</p:attrName>
                                        </p:attrNameLst>
                                      </p:cBhvr>
                                      <p:to>
                                        <p:strVal val="visible"/>
                                      </p:to>
                                    </p:set>
                                    <p:animEffect transition="in" filter="fade">
                                      <p:cBhvr>
                                        <p:cTn id="15" dur="1000"/>
                                        <p:tgtEl>
                                          <p:spTgt spid="573"/>
                                        </p:tgtEl>
                                      </p:cBhvr>
                                    </p:animEffect>
                                  </p:childTnLst>
                                </p:cTn>
                              </p:par>
                              <p:par>
                                <p:cTn id="16" presetID="10" presetClass="entr" presetSubtype="0" fill="hold" nodeType="withEffect">
                                  <p:stCondLst>
                                    <p:cond delay="0"/>
                                  </p:stCondLst>
                                  <p:childTnLst>
                                    <p:set>
                                      <p:cBhvr>
                                        <p:cTn id="17" dur="1" fill="hold">
                                          <p:stCondLst>
                                            <p:cond delay="0"/>
                                          </p:stCondLst>
                                        </p:cTn>
                                        <p:tgtEl>
                                          <p:spTgt spid="580"/>
                                        </p:tgtEl>
                                        <p:attrNameLst>
                                          <p:attrName>style.visibility</p:attrName>
                                        </p:attrNameLst>
                                      </p:cBhvr>
                                      <p:to>
                                        <p:strVal val="visible"/>
                                      </p:to>
                                    </p:set>
                                    <p:animEffect transition="in" filter="fade">
                                      <p:cBhvr>
                                        <p:cTn id="18" dur="1000"/>
                                        <p:tgtEl>
                                          <p:spTgt spid="5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4"/>
                                        </p:tgtEl>
                                        <p:attrNameLst>
                                          <p:attrName>style.visibility</p:attrName>
                                        </p:attrNameLst>
                                      </p:cBhvr>
                                      <p:to>
                                        <p:strVal val="visible"/>
                                      </p:to>
                                    </p:set>
                                    <p:animEffect transition="in" filter="fade">
                                      <p:cBhvr>
                                        <p:cTn id="23" dur="1000"/>
                                        <p:tgtEl>
                                          <p:spTgt spid="574"/>
                                        </p:tgtEl>
                                      </p:cBhvr>
                                    </p:animEffect>
                                  </p:childTnLst>
                                </p:cTn>
                              </p:par>
                              <p:par>
                                <p:cTn id="24" presetID="10" presetClass="entr" presetSubtype="0" fill="hold" nodeType="withEffect">
                                  <p:stCondLst>
                                    <p:cond delay="0"/>
                                  </p:stCondLst>
                                  <p:childTnLst>
                                    <p:set>
                                      <p:cBhvr>
                                        <p:cTn id="25" dur="1" fill="hold">
                                          <p:stCondLst>
                                            <p:cond delay="0"/>
                                          </p:stCondLst>
                                        </p:cTn>
                                        <p:tgtEl>
                                          <p:spTgt spid="581"/>
                                        </p:tgtEl>
                                        <p:attrNameLst>
                                          <p:attrName>style.visibility</p:attrName>
                                        </p:attrNameLst>
                                      </p:cBhvr>
                                      <p:to>
                                        <p:strVal val="visible"/>
                                      </p:to>
                                    </p:set>
                                    <p:animEffect transition="in" filter="fade">
                                      <p:cBhvr>
                                        <p:cTn id="26" dur="1000"/>
                                        <p:tgtEl>
                                          <p:spTgt spid="5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75"/>
                                        </p:tgtEl>
                                        <p:attrNameLst>
                                          <p:attrName>style.visibility</p:attrName>
                                        </p:attrNameLst>
                                      </p:cBhvr>
                                      <p:to>
                                        <p:strVal val="visible"/>
                                      </p:to>
                                    </p:set>
                                    <p:animEffect transition="in" filter="fade">
                                      <p:cBhvr>
                                        <p:cTn id="31" dur="1000"/>
                                        <p:tgtEl>
                                          <p:spTgt spid="575"/>
                                        </p:tgtEl>
                                      </p:cBhvr>
                                    </p:animEffect>
                                  </p:childTnLst>
                                </p:cTn>
                              </p:par>
                              <p:par>
                                <p:cTn id="32" presetID="10" presetClass="entr" presetSubtype="0" fill="hold" nodeType="withEffect">
                                  <p:stCondLst>
                                    <p:cond delay="0"/>
                                  </p:stCondLst>
                                  <p:childTnLst>
                                    <p:set>
                                      <p:cBhvr>
                                        <p:cTn id="33" dur="1" fill="hold">
                                          <p:stCondLst>
                                            <p:cond delay="0"/>
                                          </p:stCondLst>
                                        </p:cTn>
                                        <p:tgtEl>
                                          <p:spTgt spid="582"/>
                                        </p:tgtEl>
                                        <p:attrNameLst>
                                          <p:attrName>style.visibility</p:attrName>
                                        </p:attrNameLst>
                                      </p:cBhvr>
                                      <p:to>
                                        <p:strVal val="visible"/>
                                      </p:to>
                                    </p:set>
                                    <p:animEffect transition="in" filter="fade">
                                      <p:cBhvr>
                                        <p:cTn id="34" dur="1000"/>
                                        <p:tgtEl>
                                          <p:spTgt spid="5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76"/>
                                        </p:tgtEl>
                                        <p:attrNameLst>
                                          <p:attrName>style.visibility</p:attrName>
                                        </p:attrNameLst>
                                      </p:cBhvr>
                                      <p:to>
                                        <p:strVal val="visible"/>
                                      </p:to>
                                    </p:set>
                                    <p:animEffect transition="in" filter="fade">
                                      <p:cBhvr>
                                        <p:cTn id="39" dur="1000"/>
                                        <p:tgtEl>
                                          <p:spTgt spid="576"/>
                                        </p:tgtEl>
                                      </p:cBhvr>
                                    </p:animEffect>
                                  </p:childTnLst>
                                </p:cTn>
                              </p:par>
                              <p:par>
                                <p:cTn id="40" presetID="10" presetClass="entr" presetSubtype="0" fill="hold" nodeType="withEffect">
                                  <p:stCondLst>
                                    <p:cond delay="0"/>
                                  </p:stCondLst>
                                  <p:childTnLst>
                                    <p:set>
                                      <p:cBhvr>
                                        <p:cTn id="41" dur="1" fill="hold">
                                          <p:stCondLst>
                                            <p:cond delay="0"/>
                                          </p:stCondLst>
                                        </p:cTn>
                                        <p:tgtEl>
                                          <p:spTgt spid="583"/>
                                        </p:tgtEl>
                                        <p:attrNameLst>
                                          <p:attrName>style.visibility</p:attrName>
                                        </p:attrNameLst>
                                      </p:cBhvr>
                                      <p:to>
                                        <p:strVal val="visible"/>
                                      </p:to>
                                    </p:set>
                                    <p:animEffect transition="in" filter="fade">
                                      <p:cBhvr>
                                        <p:cTn id="42" dur="1000"/>
                                        <p:tgtEl>
                                          <p:spTgt spid="5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7"/>
                                        </p:tgtEl>
                                        <p:attrNameLst>
                                          <p:attrName>style.visibility</p:attrName>
                                        </p:attrNameLst>
                                      </p:cBhvr>
                                      <p:to>
                                        <p:strVal val="visible"/>
                                      </p:to>
                                    </p:set>
                                    <p:animEffect transition="in" filter="fade">
                                      <p:cBhvr>
                                        <p:cTn id="47" dur="1000"/>
                                        <p:tgtEl>
                                          <p:spTgt spid="577"/>
                                        </p:tgtEl>
                                      </p:cBhvr>
                                    </p:animEffect>
                                  </p:childTnLst>
                                </p:cTn>
                              </p:par>
                              <p:par>
                                <p:cTn id="48" presetID="10" presetClass="entr" presetSubtype="0" fill="hold" nodeType="withEffect">
                                  <p:stCondLst>
                                    <p:cond delay="0"/>
                                  </p:stCondLst>
                                  <p:childTnLst>
                                    <p:set>
                                      <p:cBhvr>
                                        <p:cTn id="49" dur="1" fill="hold">
                                          <p:stCondLst>
                                            <p:cond delay="0"/>
                                          </p:stCondLst>
                                        </p:cTn>
                                        <p:tgtEl>
                                          <p:spTgt spid="584"/>
                                        </p:tgtEl>
                                        <p:attrNameLst>
                                          <p:attrName>style.visibility</p:attrName>
                                        </p:attrNameLst>
                                      </p:cBhvr>
                                      <p:to>
                                        <p:strVal val="visible"/>
                                      </p:to>
                                    </p:set>
                                    <p:animEffect transition="in" filter="fade">
                                      <p:cBhvr>
                                        <p:cTn id="50" dur="1000"/>
                                        <p:tgtEl>
                                          <p:spTgt spid="58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78"/>
                                        </p:tgtEl>
                                        <p:attrNameLst>
                                          <p:attrName>style.visibility</p:attrName>
                                        </p:attrNameLst>
                                      </p:cBhvr>
                                      <p:to>
                                        <p:strVal val="visible"/>
                                      </p:to>
                                    </p:set>
                                    <p:animEffect transition="in" filter="fade">
                                      <p:cBhvr>
                                        <p:cTn id="55" dur="1000"/>
                                        <p:tgtEl>
                                          <p:spTgt spid="578"/>
                                        </p:tgtEl>
                                      </p:cBhvr>
                                    </p:animEffect>
                                  </p:childTnLst>
                                </p:cTn>
                              </p:par>
                              <p:par>
                                <p:cTn id="56" presetID="10" presetClass="entr" presetSubtype="0" fill="hold" nodeType="withEffect">
                                  <p:stCondLst>
                                    <p:cond delay="0"/>
                                  </p:stCondLst>
                                  <p:childTnLst>
                                    <p:set>
                                      <p:cBhvr>
                                        <p:cTn id="57" dur="1" fill="hold">
                                          <p:stCondLst>
                                            <p:cond delay="0"/>
                                          </p:stCondLst>
                                        </p:cTn>
                                        <p:tgtEl>
                                          <p:spTgt spid="585"/>
                                        </p:tgtEl>
                                        <p:attrNameLst>
                                          <p:attrName>style.visibility</p:attrName>
                                        </p:attrNameLst>
                                      </p:cBhvr>
                                      <p:to>
                                        <p:strVal val="visible"/>
                                      </p:to>
                                    </p:set>
                                    <p:animEffect transition="in" filter="fade">
                                      <p:cBhvr>
                                        <p:cTn id="58"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5"/>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Elective Trail Badges</a:t>
            </a:r>
            <a:endParaRPr/>
          </a:p>
        </p:txBody>
      </p:sp>
      <p:sp>
        <p:nvSpPr>
          <p:cNvPr id="591" name="Google Shape;591;p75"/>
          <p:cNvSpPr txBox="1"/>
          <p:nvPr/>
        </p:nvSpPr>
        <p:spPr>
          <a:xfrm>
            <a:off x="725275" y="1358025"/>
            <a:ext cx="72156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Encode Sans"/>
              <a:buChar char="●"/>
            </a:pPr>
            <a:r>
              <a:rPr lang="en" sz="2400" b="1">
                <a:solidFill>
                  <a:schemeClr val="lt1"/>
                </a:solidFill>
                <a:latin typeface="Encode Sans"/>
                <a:ea typeface="Encode Sans"/>
                <a:cs typeface="Encode Sans"/>
                <a:sym typeface="Encode Sans"/>
              </a:rPr>
              <a:t>Topics with Personal Appeal</a:t>
            </a:r>
            <a:endParaRPr sz="2400" b="1">
              <a:solidFill>
                <a:schemeClr val="lt1"/>
              </a:solidFill>
              <a:latin typeface="Encode Sans"/>
              <a:ea typeface="Encode Sans"/>
              <a:cs typeface="Encode Sans"/>
              <a:sym typeface="Encode Sans"/>
            </a:endParaRPr>
          </a:p>
          <a:p>
            <a:pPr marL="457200" lvl="0" indent="-381000" algn="l" rtl="0">
              <a:spcBef>
                <a:spcPts val="0"/>
              </a:spcBef>
              <a:spcAft>
                <a:spcPts val="0"/>
              </a:spcAft>
              <a:buClr>
                <a:schemeClr val="lt1"/>
              </a:buClr>
              <a:buSzPts val="2400"/>
              <a:buFont typeface="Encode Sans"/>
              <a:buChar char="●"/>
            </a:pPr>
            <a:r>
              <a:rPr lang="en" sz="2400" b="1">
                <a:solidFill>
                  <a:schemeClr val="lt1"/>
                </a:solidFill>
                <a:latin typeface="Encode Sans"/>
                <a:ea typeface="Encode Sans"/>
                <a:cs typeface="Encode Sans"/>
                <a:sym typeface="Encode Sans"/>
              </a:rPr>
              <a:t>Pre-written</a:t>
            </a:r>
            <a:endParaRPr sz="2400" b="1">
              <a:solidFill>
                <a:schemeClr val="lt1"/>
              </a:solidFill>
              <a:latin typeface="Encode Sans"/>
              <a:ea typeface="Encode Sans"/>
              <a:cs typeface="Encode Sans"/>
              <a:sym typeface="Encode Sans"/>
            </a:endParaRPr>
          </a:p>
          <a:p>
            <a:pPr marL="457200" lvl="0" indent="-381000" algn="l" rtl="0">
              <a:spcBef>
                <a:spcPts val="0"/>
              </a:spcBef>
              <a:spcAft>
                <a:spcPts val="0"/>
              </a:spcAft>
              <a:buClr>
                <a:schemeClr val="lt1"/>
              </a:buClr>
              <a:buSzPts val="2400"/>
              <a:buFont typeface="Encode Sans"/>
              <a:buChar char="●"/>
            </a:pPr>
            <a:r>
              <a:rPr lang="en" sz="2400" b="1">
                <a:solidFill>
                  <a:schemeClr val="lt1"/>
                </a:solidFill>
                <a:latin typeface="Encode Sans"/>
                <a:ea typeface="Encode Sans"/>
                <a:cs typeface="Encode Sans"/>
                <a:sym typeface="Encode Sans"/>
              </a:rPr>
              <a:t>Design Your Own Badge</a:t>
            </a:r>
            <a:endParaRPr sz="2400" b="1">
              <a:solidFill>
                <a:schemeClr val="lt1"/>
              </a:solidFill>
              <a:latin typeface="Encode Sans"/>
              <a:ea typeface="Encode Sans"/>
              <a:cs typeface="Encode Sans"/>
              <a:sym typeface="Encode Sans"/>
            </a:endParaRPr>
          </a:p>
          <a:p>
            <a:pPr marL="457200" lvl="0" indent="-381000" algn="l" rtl="0">
              <a:spcBef>
                <a:spcPts val="0"/>
              </a:spcBef>
              <a:spcAft>
                <a:spcPts val="0"/>
              </a:spcAft>
              <a:buClr>
                <a:schemeClr val="lt1"/>
              </a:buClr>
              <a:buSzPts val="2400"/>
              <a:buFont typeface="Encode Sans"/>
              <a:buChar char="●"/>
            </a:pPr>
            <a:r>
              <a:rPr lang="en" sz="2400" b="1">
                <a:solidFill>
                  <a:schemeClr val="lt1"/>
                </a:solidFill>
                <a:latin typeface="Encode Sans"/>
                <a:ea typeface="Encode Sans"/>
                <a:cs typeface="Encode Sans"/>
                <a:sym typeface="Encode Sans"/>
              </a:rPr>
              <a:t>One, Any, or All Frontiers</a:t>
            </a:r>
            <a:endParaRPr sz="2400" b="1">
              <a:solidFill>
                <a:schemeClr val="lt1"/>
              </a:solidFill>
              <a:latin typeface="Encode Sans"/>
              <a:ea typeface="Encode Sans"/>
              <a:cs typeface="Encode Sans"/>
              <a:sym typeface="Encode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6"/>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Standard</a:t>
            </a:r>
            <a:endParaRPr/>
          </a:p>
        </p:txBody>
      </p:sp>
      <p:pic>
        <p:nvPicPr>
          <p:cNvPr id="597" name="Google Shape;597;p76"/>
          <p:cNvPicPr preferRelativeResize="0"/>
          <p:nvPr/>
        </p:nvPicPr>
        <p:blipFill>
          <a:blip r:embed="rId3">
            <a:alphaModFix/>
          </a:blip>
          <a:stretch>
            <a:fillRect/>
          </a:stretch>
        </p:blipFill>
        <p:spPr>
          <a:xfrm rot="4149819">
            <a:off x="2130203" y="-2340160"/>
            <a:ext cx="4598167" cy="10348345"/>
          </a:xfrm>
          <a:prstGeom prst="rect">
            <a:avLst/>
          </a:prstGeom>
          <a:noFill/>
          <a:ln>
            <a:noFill/>
          </a:ln>
          <a:effectLst>
            <a:outerShdw blurRad="471488" dist="57150" algn="bl" rotWithShape="0">
              <a:schemeClr val="lt1">
                <a:alpha val="64000"/>
              </a:scheme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7"/>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Tracking Resources</a:t>
            </a:r>
            <a:endParaRPr/>
          </a:p>
        </p:txBody>
      </p:sp>
      <p:pic>
        <p:nvPicPr>
          <p:cNvPr id="603" name="Google Shape;603;p77"/>
          <p:cNvPicPr preferRelativeResize="0"/>
          <p:nvPr/>
        </p:nvPicPr>
        <p:blipFill>
          <a:blip r:embed="rId3">
            <a:alphaModFix/>
          </a:blip>
          <a:stretch>
            <a:fillRect/>
          </a:stretch>
        </p:blipFill>
        <p:spPr>
          <a:xfrm>
            <a:off x="2031150" y="1053125"/>
            <a:ext cx="4533898" cy="3400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8"/>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Tracking Resources cont.</a:t>
            </a:r>
            <a:endParaRPr/>
          </a:p>
        </p:txBody>
      </p:sp>
      <p:pic>
        <p:nvPicPr>
          <p:cNvPr id="609" name="Google Shape;609;p78"/>
          <p:cNvPicPr preferRelativeResize="0"/>
          <p:nvPr/>
        </p:nvPicPr>
        <p:blipFill rotWithShape="1">
          <a:blip r:embed="rId3">
            <a:alphaModFix/>
          </a:blip>
          <a:srcRect l="2544" t="1712" r="2847" b="1557"/>
          <a:stretch/>
        </p:blipFill>
        <p:spPr>
          <a:xfrm rot="525960">
            <a:off x="1331436" y="1256481"/>
            <a:ext cx="1695299" cy="2687780"/>
          </a:xfrm>
          <a:prstGeom prst="rect">
            <a:avLst/>
          </a:prstGeom>
          <a:noFill/>
          <a:ln>
            <a:noFill/>
          </a:ln>
        </p:spPr>
      </p:pic>
      <p:pic>
        <p:nvPicPr>
          <p:cNvPr id="610" name="Google Shape;610;p78"/>
          <p:cNvPicPr preferRelativeResize="0"/>
          <p:nvPr/>
        </p:nvPicPr>
        <p:blipFill rotWithShape="1">
          <a:blip r:embed="rId4">
            <a:alphaModFix/>
          </a:blip>
          <a:srcRect l="2480" t="1411" r="2117" b="1914"/>
          <a:stretch/>
        </p:blipFill>
        <p:spPr>
          <a:xfrm rot="-357617">
            <a:off x="397355" y="1460310"/>
            <a:ext cx="1709353" cy="2689281"/>
          </a:xfrm>
          <a:prstGeom prst="rect">
            <a:avLst/>
          </a:prstGeom>
          <a:noFill/>
          <a:ln>
            <a:noFill/>
          </a:ln>
        </p:spPr>
      </p:pic>
      <p:pic>
        <p:nvPicPr>
          <p:cNvPr id="611" name="Google Shape;611;p78"/>
          <p:cNvPicPr preferRelativeResize="0"/>
          <p:nvPr/>
        </p:nvPicPr>
        <p:blipFill rotWithShape="1">
          <a:blip r:embed="rId5">
            <a:alphaModFix/>
          </a:blip>
          <a:srcRect l="1342" t="1973" r="1390" b="2222"/>
          <a:stretch/>
        </p:blipFill>
        <p:spPr>
          <a:xfrm>
            <a:off x="3383676" y="1587861"/>
            <a:ext cx="3323597" cy="2218774"/>
          </a:xfrm>
          <a:prstGeom prst="rect">
            <a:avLst/>
          </a:prstGeom>
          <a:noFill/>
          <a:ln>
            <a:noFill/>
          </a:ln>
        </p:spPr>
      </p:pic>
      <p:pic>
        <p:nvPicPr>
          <p:cNvPr id="612" name="Google Shape;612;p78"/>
          <p:cNvPicPr preferRelativeResize="0"/>
          <p:nvPr/>
        </p:nvPicPr>
        <p:blipFill>
          <a:blip r:embed="rId6">
            <a:alphaModFix/>
          </a:blip>
          <a:stretch>
            <a:fillRect/>
          </a:stretch>
        </p:blipFill>
        <p:spPr>
          <a:xfrm>
            <a:off x="6707275" y="1544150"/>
            <a:ext cx="2306150" cy="23061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500"/>
                                        <p:tgtEl>
                                          <p:spTgt spid="61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09"/>
                                        </p:tgtEl>
                                        <p:attrNameLst>
                                          <p:attrName>style.visibility</p:attrName>
                                        </p:attrNameLst>
                                      </p:cBhvr>
                                      <p:to>
                                        <p:strVal val="visible"/>
                                      </p:to>
                                    </p:set>
                                    <p:animEffect transition="in" filter="fade">
                                      <p:cBhvr>
                                        <p:cTn id="11" dur="1000"/>
                                        <p:tgtEl>
                                          <p:spTgt spid="6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1"/>
                                        </p:tgtEl>
                                        <p:attrNameLst>
                                          <p:attrName>style.visibility</p:attrName>
                                        </p:attrNameLst>
                                      </p:cBhvr>
                                      <p:to>
                                        <p:strVal val="visible"/>
                                      </p:to>
                                    </p:set>
                                    <p:animEffect transition="in" filter="fade">
                                      <p:cBhvr>
                                        <p:cTn id="16" dur="1000"/>
                                        <p:tgtEl>
                                          <p:spTgt spid="6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2"/>
                                        </p:tgtEl>
                                        <p:attrNameLst>
                                          <p:attrName>style.visibility</p:attrName>
                                        </p:attrNameLst>
                                      </p:cBhvr>
                                      <p:to>
                                        <p:strVal val="visible"/>
                                      </p:to>
                                    </p:set>
                                    <p:animEffect transition="in" filter="fade">
                                      <p:cBhvr>
                                        <p:cTn id="21" dur="10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9"/>
          <p:cNvSpPr txBox="1">
            <a:spLocks noGrp="1"/>
          </p:cNvSpPr>
          <p:nvPr>
            <p:ph type="ctrTitle"/>
          </p:nvPr>
        </p:nvSpPr>
        <p:spPr>
          <a:xfrm>
            <a:off x="3533150" y="1406875"/>
            <a:ext cx="4631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618" name="Google Shape;618;p79"/>
          <p:cNvSpPr txBox="1">
            <a:spLocks noGrp="1"/>
          </p:cNvSpPr>
          <p:nvPr>
            <p:ph type="subTitle" idx="1"/>
          </p:nvPr>
        </p:nvSpPr>
        <p:spPr>
          <a:xfrm>
            <a:off x="3533150" y="2566675"/>
            <a:ext cx="4631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107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Method Structure</a:t>
            </a:r>
            <a:endParaRPr/>
          </a:p>
        </p:txBody>
      </p:sp>
      <p:pic>
        <p:nvPicPr>
          <p:cNvPr id="478" name="Google Shape;478;p64"/>
          <p:cNvPicPr preferRelativeResize="0"/>
          <p:nvPr/>
        </p:nvPicPr>
        <p:blipFill>
          <a:blip r:embed="rId3">
            <a:alphaModFix/>
          </a:blip>
          <a:stretch>
            <a:fillRect/>
          </a:stretch>
        </p:blipFill>
        <p:spPr>
          <a:xfrm>
            <a:off x="1615490" y="1040801"/>
            <a:ext cx="1557795" cy="1296259"/>
          </a:xfrm>
          <a:prstGeom prst="rect">
            <a:avLst/>
          </a:prstGeom>
          <a:noFill/>
          <a:ln>
            <a:noFill/>
          </a:ln>
        </p:spPr>
      </p:pic>
      <p:pic>
        <p:nvPicPr>
          <p:cNvPr id="479" name="Google Shape;479;p64"/>
          <p:cNvPicPr preferRelativeResize="0"/>
          <p:nvPr/>
        </p:nvPicPr>
        <p:blipFill>
          <a:blip r:embed="rId4">
            <a:alphaModFix/>
          </a:blip>
          <a:stretch>
            <a:fillRect/>
          </a:stretch>
        </p:blipFill>
        <p:spPr>
          <a:xfrm>
            <a:off x="4835000" y="2414675"/>
            <a:ext cx="1296831" cy="2103950"/>
          </a:xfrm>
          <a:prstGeom prst="rect">
            <a:avLst/>
          </a:prstGeom>
          <a:noFill/>
          <a:ln>
            <a:noFill/>
          </a:ln>
        </p:spPr>
      </p:pic>
      <p:pic>
        <p:nvPicPr>
          <p:cNvPr id="480" name="Google Shape;480;p64"/>
          <p:cNvPicPr preferRelativeResize="0"/>
          <p:nvPr/>
        </p:nvPicPr>
        <p:blipFill>
          <a:blip r:embed="rId5">
            <a:alphaModFix/>
          </a:blip>
          <a:stretch>
            <a:fillRect/>
          </a:stretch>
        </p:blipFill>
        <p:spPr>
          <a:xfrm>
            <a:off x="5090648" y="1018442"/>
            <a:ext cx="1882335" cy="1340957"/>
          </a:xfrm>
          <a:prstGeom prst="rect">
            <a:avLst/>
          </a:prstGeom>
          <a:noFill/>
          <a:ln>
            <a:noFill/>
          </a:ln>
        </p:spPr>
      </p:pic>
      <p:pic>
        <p:nvPicPr>
          <p:cNvPr id="481" name="Google Shape;481;p64"/>
          <p:cNvPicPr preferRelativeResize="0"/>
          <p:nvPr/>
        </p:nvPicPr>
        <p:blipFill>
          <a:blip r:embed="rId6">
            <a:alphaModFix/>
          </a:blip>
          <a:stretch>
            <a:fillRect/>
          </a:stretch>
        </p:blipFill>
        <p:spPr>
          <a:xfrm>
            <a:off x="3441920" y="1040796"/>
            <a:ext cx="1492887" cy="1220271"/>
          </a:xfrm>
          <a:prstGeom prst="rect">
            <a:avLst/>
          </a:prstGeom>
          <a:noFill/>
          <a:ln>
            <a:noFill/>
          </a:ln>
        </p:spPr>
      </p:pic>
      <p:pic>
        <p:nvPicPr>
          <p:cNvPr id="482" name="Google Shape;482;p64"/>
          <p:cNvPicPr preferRelativeResize="0"/>
          <p:nvPr/>
        </p:nvPicPr>
        <p:blipFill>
          <a:blip r:embed="rId7">
            <a:alphaModFix/>
          </a:blip>
          <a:stretch>
            <a:fillRect/>
          </a:stretch>
        </p:blipFill>
        <p:spPr>
          <a:xfrm>
            <a:off x="2862969" y="2414686"/>
            <a:ext cx="1304655" cy="2146667"/>
          </a:xfrm>
          <a:prstGeom prst="rect">
            <a:avLst/>
          </a:prstGeom>
          <a:noFill/>
          <a:ln>
            <a:noFill/>
          </a:ln>
        </p:spPr>
      </p:pic>
      <p:pic>
        <p:nvPicPr>
          <p:cNvPr id="483" name="Google Shape;483;p64"/>
          <p:cNvPicPr preferRelativeResize="0"/>
          <p:nvPr/>
        </p:nvPicPr>
        <p:blipFill>
          <a:blip r:embed="rId8">
            <a:alphaModFix/>
          </a:blip>
          <a:stretch>
            <a:fillRect/>
          </a:stretch>
        </p:blipFill>
        <p:spPr>
          <a:xfrm>
            <a:off x="6378109" y="2547975"/>
            <a:ext cx="1292969" cy="960751"/>
          </a:xfrm>
          <a:prstGeom prst="rect">
            <a:avLst/>
          </a:prstGeom>
          <a:noFill/>
          <a:ln>
            <a:noFill/>
          </a:ln>
        </p:spPr>
      </p:pic>
      <p:pic>
        <p:nvPicPr>
          <p:cNvPr id="484" name="Google Shape;484;p64"/>
          <p:cNvPicPr preferRelativeResize="0"/>
          <p:nvPr/>
        </p:nvPicPr>
        <p:blipFill>
          <a:blip r:embed="rId9">
            <a:alphaModFix/>
          </a:blip>
          <a:stretch>
            <a:fillRect/>
          </a:stretch>
        </p:blipFill>
        <p:spPr>
          <a:xfrm>
            <a:off x="1053413" y="2543136"/>
            <a:ext cx="1364627" cy="9704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par>
                                <p:cTn id="8" presetID="10" presetClass="entr" presetSubtype="0" fill="hold" nodeType="withEffect">
                                  <p:stCondLst>
                                    <p:cond delay="0"/>
                                  </p:stCondLst>
                                  <p:childTnLst>
                                    <p:set>
                                      <p:cBhvr>
                                        <p:cTn id="9" dur="1" fill="hold">
                                          <p:stCondLst>
                                            <p:cond delay="0"/>
                                          </p:stCondLst>
                                        </p:cTn>
                                        <p:tgtEl>
                                          <p:spTgt spid="479"/>
                                        </p:tgtEl>
                                        <p:attrNameLst>
                                          <p:attrName>style.visibility</p:attrName>
                                        </p:attrNameLst>
                                      </p:cBhvr>
                                      <p:to>
                                        <p:strVal val="visible"/>
                                      </p:to>
                                    </p:set>
                                    <p:animEffect transition="in" filter="fade">
                                      <p:cBhvr>
                                        <p:cTn id="10" dur="1000"/>
                                        <p:tgtEl>
                                          <p:spTgt spid="4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4"/>
                                        </p:tgtEl>
                                        <p:attrNameLst>
                                          <p:attrName>style.visibility</p:attrName>
                                        </p:attrNameLst>
                                      </p:cBhvr>
                                      <p:to>
                                        <p:strVal val="visible"/>
                                      </p:to>
                                    </p:set>
                                    <p:animEffect transition="in" filter="fade">
                                      <p:cBhvr>
                                        <p:cTn id="15" dur="1000"/>
                                        <p:tgtEl>
                                          <p:spTgt spid="484"/>
                                        </p:tgtEl>
                                      </p:cBhvr>
                                    </p:animEffect>
                                  </p:childTnLst>
                                </p:cTn>
                              </p:par>
                              <p:par>
                                <p:cTn id="16" presetID="10" presetClass="entr" presetSubtype="0" fill="hold" nodeType="withEffect">
                                  <p:stCondLst>
                                    <p:cond delay="0"/>
                                  </p:stCondLst>
                                  <p:childTnLst>
                                    <p:set>
                                      <p:cBhvr>
                                        <p:cTn id="17" dur="1" fill="hold">
                                          <p:stCondLst>
                                            <p:cond delay="0"/>
                                          </p:stCondLst>
                                        </p:cTn>
                                        <p:tgtEl>
                                          <p:spTgt spid="483"/>
                                        </p:tgtEl>
                                        <p:attrNameLst>
                                          <p:attrName>style.visibility</p:attrName>
                                        </p:attrNameLst>
                                      </p:cBhvr>
                                      <p:to>
                                        <p:strVal val="visible"/>
                                      </p:to>
                                    </p:set>
                                    <p:animEffect transition="in" filter="fade">
                                      <p:cBhvr>
                                        <p:cTn id="18" dur="1000"/>
                                        <p:tgtEl>
                                          <p:spTgt spid="4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8"/>
                                        </p:tgtEl>
                                        <p:attrNameLst>
                                          <p:attrName>style.visibility</p:attrName>
                                        </p:attrNameLst>
                                      </p:cBhvr>
                                      <p:to>
                                        <p:strVal val="visible"/>
                                      </p:to>
                                    </p:set>
                                    <p:animEffect transition="in" filter="fade">
                                      <p:cBhvr>
                                        <p:cTn id="23" dur="1000"/>
                                        <p:tgtEl>
                                          <p:spTgt spid="4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1"/>
                                        </p:tgtEl>
                                        <p:attrNameLst>
                                          <p:attrName>style.visibility</p:attrName>
                                        </p:attrNameLst>
                                      </p:cBhvr>
                                      <p:to>
                                        <p:strVal val="visible"/>
                                      </p:to>
                                    </p:set>
                                    <p:animEffect transition="in" filter="fade">
                                      <p:cBhvr>
                                        <p:cTn id="28" dur="1000"/>
                                        <p:tgtEl>
                                          <p:spTgt spid="48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0"/>
                                        </p:tgtEl>
                                        <p:attrNameLst>
                                          <p:attrName>style.visibility</p:attrName>
                                        </p:attrNameLst>
                                      </p:cBhvr>
                                      <p:to>
                                        <p:strVal val="visible"/>
                                      </p:to>
                                    </p:set>
                                    <p:animEffect transition="in" filter="fade">
                                      <p:cBhvr>
                                        <p:cTn id="33"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5"/>
          <p:cNvSpPr txBox="1">
            <a:spLocks noGrp="1"/>
          </p:cNvSpPr>
          <p:nvPr>
            <p:ph type="body" idx="1"/>
          </p:nvPr>
        </p:nvSpPr>
        <p:spPr>
          <a:xfrm>
            <a:off x="549600" y="1039500"/>
            <a:ext cx="5873100" cy="294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Distinct requirements for the Navigators and Adventurers Programs</a:t>
            </a:r>
            <a:endParaRPr/>
          </a:p>
        </p:txBody>
      </p:sp>
      <p:sp>
        <p:nvSpPr>
          <p:cNvPr id="490" name="Google Shape;490;p65"/>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Worthy Life Award</a:t>
            </a:r>
            <a:endParaRPr/>
          </a:p>
        </p:txBody>
      </p:sp>
      <p:sp>
        <p:nvSpPr>
          <p:cNvPr id="491" name="Google Shape;491;p65"/>
          <p:cNvSpPr txBox="1">
            <a:spLocks noGrp="1"/>
          </p:cNvSpPr>
          <p:nvPr>
            <p:ph type="body" idx="1"/>
          </p:nvPr>
        </p:nvSpPr>
        <p:spPr>
          <a:xfrm>
            <a:off x="549600" y="2039375"/>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Devotional Activity</a:t>
            </a:r>
            <a:endParaRPr/>
          </a:p>
          <a:p>
            <a:pPr marL="457200" lvl="0" indent="-381000" algn="l" rtl="0">
              <a:spcBef>
                <a:spcPts val="0"/>
              </a:spcBef>
              <a:spcAft>
                <a:spcPts val="0"/>
              </a:spcAft>
              <a:buSzPts val="2400"/>
              <a:buChar char="▪"/>
            </a:pPr>
            <a:r>
              <a:rPr lang="en"/>
              <a:t>Discipleship Activities</a:t>
            </a:r>
            <a:endParaRPr/>
          </a:p>
          <a:p>
            <a:pPr marL="457200" lvl="0" indent="-381000" algn="l" rtl="0">
              <a:spcBef>
                <a:spcPts val="0"/>
              </a:spcBef>
              <a:spcAft>
                <a:spcPts val="0"/>
              </a:spcAft>
              <a:buSzPts val="2400"/>
              <a:buChar char="▪"/>
            </a:pPr>
            <a:r>
              <a:rPr lang="en"/>
              <a:t>Disciplines Activities</a:t>
            </a:r>
            <a:endParaRPr/>
          </a:p>
          <a:p>
            <a:pPr marL="457200" lvl="0" indent="-381000" algn="l" rtl="0">
              <a:spcBef>
                <a:spcPts val="0"/>
              </a:spcBef>
              <a:spcAft>
                <a:spcPts val="0"/>
              </a:spcAft>
              <a:buSzPts val="2400"/>
              <a:buChar char="▪"/>
            </a:pPr>
            <a:r>
              <a:rPr lang="en"/>
              <a:t>Demonstration Activities</a:t>
            </a:r>
            <a:endParaRPr/>
          </a:p>
        </p:txBody>
      </p:sp>
      <p:pic>
        <p:nvPicPr>
          <p:cNvPr id="492" name="Google Shape;492;p65"/>
          <p:cNvPicPr preferRelativeResize="0"/>
          <p:nvPr/>
        </p:nvPicPr>
        <p:blipFill>
          <a:blip r:embed="rId3">
            <a:alphaModFix/>
          </a:blip>
          <a:stretch>
            <a:fillRect/>
          </a:stretch>
        </p:blipFill>
        <p:spPr>
          <a:xfrm>
            <a:off x="6422803" y="1114250"/>
            <a:ext cx="1862486" cy="31915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10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92"/>
                                        </p:tgtEl>
                                        <p:attrNameLst>
                                          <p:attrName>style.visibility</p:attrName>
                                        </p:attrNameLst>
                                      </p:cBhvr>
                                      <p:to>
                                        <p:strVal val="visible"/>
                                      </p:to>
                                    </p:set>
                                    <p:animEffect transition="in" filter="fade">
                                      <p:cBhvr>
                                        <p:cTn id="10" dur="1000"/>
                                        <p:tgtEl>
                                          <p:spTgt spid="4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
                                            <p:txEl>
                                              <p:pRg st="0" end="0"/>
                                            </p:txEl>
                                          </p:spTgt>
                                        </p:tgtEl>
                                        <p:attrNameLst>
                                          <p:attrName>style.visibility</p:attrName>
                                        </p:attrNameLst>
                                      </p:cBhvr>
                                      <p:to>
                                        <p:strVal val="visible"/>
                                      </p:to>
                                    </p:set>
                                    <p:animEffect transition="in" filter="fade">
                                      <p:cBhvr>
                                        <p:cTn id="15" dur="1000"/>
                                        <p:tgtEl>
                                          <p:spTgt spid="49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1">
                                            <p:txEl>
                                              <p:pRg st="1" end="1"/>
                                            </p:txEl>
                                          </p:spTgt>
                                        </p:tgtEl>
                                        <p:attrNameLst>
                                          <p:attrName>style.visibility</p:attrName>
                                        </p:attrNameLst>
                                      </p:cBhvr>
                                      <p:to>
                                        <p:strVal val="visible"/>
                                      </p:to>
                                    </p:set>
                                    <p:animEffect transition="in" filter="fade">
                                      <p:cBhvr>
                                        <p:cTn id="20" dur="1000"/>
                                        <p:tgtEl>
                                          <p:spTgt spid="49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1">
                                            <p:txEl>
                                              <p:pRg st="2" end="2"/>
                                            </p:txEl>
                                          </p:spTgt>
                                        </p:tgtEl>
                                        <p:attrNameLst>
                                          <p:attrName>style.visibility</p:attrName>
                                        </p:attrNameLst>
                                      </p:cBhvr>
                                      <p:to>
                                        <p:strVal val="visible"/>
                                      </p:to>
                                    </p:set>
                                    <p:animEffect transition="in" filter="fade">
                                      <p:cBhvr>
                                        <p:cTn id="25" dur="1000"/>
                                        <p:tgtEl>
                                          <p:spTgt spid="49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1">
                                            <p:txEl>
                                              <p:pRg st="3" end="3"/>
                                            </p:txEl>
                                          </p:spTgt>
                                        </p:tgtEl>
                                        <p:attrNameLst>
                                          <p:attrName>style.visibility</p:attrName>
                                        </p:attrNameLst>
                                      </p:cBhvr>
                                      <p:to>
                                        <p:strVal val="visible"/>
                                      </p:to>
                                    </p:set>
                                    <p:animEffect transition="in" filter="fade">
                                      <p:cBhvr>
                                        <p:cTn id="30" dur="1000"/>
                                        <p:tgtEl>
                                          <p:spTgt spid="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6"/>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Navigators Program Overview</a:t>
            </a:r>
            <a:endParaRPr/>
          </a:p>
        </p:txBody>
      </p:sp>
      <p:sp>
        <p:nvSpPr>
          <p:cNvPr id="498" name="Google Shape;498;p66"/>
          <p:cNvSpPr txBox="1">
            <a:spLocks noGrp="1"/>
          </p:cNvSpPr>
          <p:nvPr>
            <p:ph type="body" idx="1"/>
          </p:nvPr>
        </p:nvSpPr>
        <p:spPr>
          <a:xfrm>
            <a:off x="549600" y="1193525"/>
            <a:ext cx="46077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3 year program</a:t>
            </a:r>
            <a:endParaRPr/>
          </a:p>
          <a:p>
            <a:pPr marL="457200" lvl="0" indent="-381000" algn="l" rtl="0">
              <a:spcBef>
                <a:spcPts val="0"/>
              </a:spcBef>
              <a:spcAft>
                <a:spcPts val="0"/>
              </a:spcAft>
              <a:buSzPts val="2400"/>
              <a:buChar char="▪"/>
            </a:pPr>
            <a:r>
              <a:rPr lang="en"/>
              <a:t>Trailmen split into peer group patrols</a:t>
            </a:r>
            <a:endParaRPr/>
          </a:p>
          <a:p>
            <a:pPr marL="457200" lvl="0" indent="-381000" algn="l" rtl="0">
              <a:spcBef>
                <a:spcPts val="0"/>
              </a:spcBef>
              <a:spcAft>
                <a:spcPts val="0"/>
              </a:spcAft>
              <a:buSzPts val="2400"/>
              <a:buChar char="▪"/>
            </a:pPr>
            <a:r>
              <a:rPr lang="en"/>
              <a:t>Led by a Jr. Patrol Leader along with Adult Trail Guides</a:t>
            </a:r>
            <a:endParaRPr/>
          </a:p>
        </p:txBody>
      </p:sp>
      <p:pic>
        <p:nvPicPr>
          <p:cNvPr id="499" name="Google Shape;499;p66"/>
          <p:cNvPicPr preferRelativeResize="0"/>
          <p:nvPr/>
        </p:nvPicPr>
        <p:blipFill>
          <a:blip r:embed="rId3">
            <a:alphaModFix/>
          </a:blip>
          <a:stretch>
            <a:fillRect/>
          </a:stretch>
        </p:blipFill>
        <p:spPr>
          <a:xfrm>
            <a:off x="5336800" y="1120046"/>
            <a:ext cx="3257600" cy="3211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1000"/>
                                        <p:tgtEl>
                                          <p:spTgt spid="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
                                            <p:txEl>
                                              <p:pRg st="1" end="1"/>
                                            </p:txEl>
                                          </p:spTgt>
                                        </p:tgtEl>
                                        <p:attrNameLst>
                                          <p:attrName>style.visibility</p:attrName>
                                        </p:attrNameLst>
                                      </p:cBhvr>
                                      <p:to>
                                        <p:strVal val="visible"/>
                                      </p:to>
                                    </p:set>
                                    <p:animEffect transition="in" filter="fade">
                                      <p:cBhvr>
                                        <p:cTn id="12" dur="1000"/>
                                        <p:tgtEl>
                                          <p:spTgt spid="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xEl>
                                              <p:pRg st="2" end="2"/>
                                            </p:txEl>
                                          </p:spTgt>
                                        </p:tgtEl>
                                        <p:attrNameLst>
                                          <p:attrName>style.visibility</p:attrName>
                                        </p:attrNameLst>
                                      </p:cBhvr>
                                      <p:to>
                                        <p:strVal val="visible"/>
                                      </p:to>
                                    </p:set>
                                    <p:animEffect transition="in" filter="fade">
                                      <p:cBhvr>
                                        <p:cTn id="17" dur="1000"/>
                                        <p:tgtEl>
                                          <p:spTgt spid="4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67"/>
          <p:cNvPicPr preferRelativeResize="0"/>
          <p:nvPr/>
        </p:nvPicPr>
        <p:blipFill>
          <a:blip r:embed="rId3">
            <a:alphaModFix/>
          </a:blip>
          <a:stretch>
            <a:fillRect/>
          </a:stretch>
        </p:blipFill>
        <p:spPr>
          <a:xfrm>
            <a:off x="5336800" y="1115250"/>
            <a:ext cx="3257599" cy="3257599"/>
          </a:xfrm>
          <a:prstGeom prst="rect">
            <a:avLst/>
          </a:prstGeom>
          <a:noFill/>
          <a:ln>
            <a:noFill/>
          </a:ln>
        </p:spPr>
      </p:pic>
      <p:sp>
        <p:nvSpPr>
          <p:cNvPr id="505" name="Google Shape;505;p67"/>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Adventurers Program Overview</a:t>
            </a:r>
            <a:endParaRPr/>
          </a:p>
        </p:txBody>
      </p:sp>
      <p:sp>
        <p:nvSpPr>
          <p:cNvPr id="506" name="Google Shape;506;p67"/>
          <p:cNvSpPr txBox="1">
            <a:spLocks noGrp="1"/>
          </p:cNvSpPr>
          <p:nvPr>
            <p:ph type="body" idx="1"/>
          </p:nvPr>
        </p:nvSpPr>
        <p:spPr>
          <a:xfrm>
            <a:off x="549600" y="1193525"/>
            <a:ext cx="46077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4 year program</a:t>
            </a:r>
            <a:endParaRPr/>
          </a:p>
          <a:p>
            <a:pPr marL="457200" lvl="0" indent="-381000" algn="l" rtl="0">
              <a:spcBef>
                <a:spcPts val="0"/>
              </a:spcBef>
              <a:spcAft>
                <a:spcPts val="0"/>
              </a:spcAft>
              <a:buSzPts val="2400"/>
              <a:buChar char="▪"/>
            </a:pPr>
            <a:r>
              <a:rPr lang="en"/>
              <a:t>Trailmen split into peer group patrols, led by a Patrol Leader</a:t>
            </a:r>
            <a:endParaRPr/>
          </a:p>
          <a:p>
            <a:pPr marL="457200" lvl="0" indent="-381000" algn="l" rtl="0">
              <a:spcBef>
                <a:spcPts val="0"/>
              </a:spcBef>
              <a:spcAft>
                <a:spcPts val="0"/>
              </a:spcAft>
              <a:buSzPts val="2400"/>
              <a:buChar char="▪"/>
            </a:pPr>
            <a:r>
              <a:rPr lang="en"/>
              <a:t>Youth 1st Officer, 2nd Officer, and Quartermaster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animEffect transition="in" filter="fade">
                                      <p:cBhvr>
                                        <p:cTn id="7" dur="1000"/>
                                        <p:tgtEl>
                                          <p:spTgt spid="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xEl>
                                              <p:pRg st="1" end="1"/>
                                            </p:txEl>
                                          </p:spTgt>
                                        </p:tgtEl>
                                        <p:attrNameLst>
                                          <p:attrName>style.visibility</p:attrName>
                                        </p:attrNameLst>
                                      </p:cBhvr>
                                      <p:to>
                                        <p:strVal val="visible"/>
                                      </p:to>
                                    </p:set>
                                    <p:animEffect transition="in" filter="fade">
                                      <p:cBhvr>
                                        <p:cTn id="12" dur="1000"/>
                                        <p:tgtEl>
                                          <p:spTgt spid="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6">
                                            <p:txEl>
                                              <p:pRg st="2" end="2"/>
                                            </p:txEl>
                                          </p:spTgt>
                                        </p:tgtEl>
                                        <p:attrNameLst>
                                          <p:attrName>style.visibility</p:attrName>
                                        </p:attrNameLst>
                                      </p:cBhvr>
                                      <p:to>
                                        <p:strVal val="visible"/>
                                      </p:to>
                                    </p:set>
                                    <p:animEffect transition="in" filter="fade">
                                      <p:cBhvr>
                                        <p:cTn id="17" dur="1000"/>
                                        <p:tgtEl>
                                          <p:spTgt spid="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8"/>
          <p:cNvSpPr txBox="1">
            <a:spLocks noGrp="1"/>
          </p:cNvSpPr>
          <p:nvPr>
            <p:ph type="body" idx="4294967295"/>
          </p:nvPr>
        </p:nvSpPr>
        <p:spPr>
          <a:xfrm>
            <a:off x="549600" y="1193525"/>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Core Skills Trail Badge Completion</a:t>
            </a:r>
            <a:endParaRPr/>
          </a:p>
          <a:p>
            <a:pPr marL="457200" lvl="0" indent="-381000" algn="l" rtl="0">
              <a:spcBef>
                <a:spcPts val="0"/>
              </a:spcBef>
              <a:spcAft>
                <a:spcPts val="0"/>
              </a:spcAft>
              <a:buSzPts val="2400"/>
              <a:buChar char="▪"/>
            </a:pPr>
            <a:r>
              <a:rPr lang="en"/>
              <a:t>Servant Service</a:t>
            </a:r>
            <a:endParaRPr/>
          </a:p>
          <a:p>
            <a:pPr marL="457200" lvl="0" indent="-381000" algn="l" rtl="0">
              <a:spcBef>
                <a:spcPts val="0"/>
              </a:spcBef>
              <a:spcAft>
                <a:spcPts val="0"/>
              </a:spcAft>
              <a:buSzPts val="2400"/>
              <a:buChar char="▪"/>
            </a:pPr>
            <a:r>
              <a:rPr lang="en"/>
              <a:t>Troop Involvement</a:t>
            </a:r>
            <a:endParaRPr/>
          </a:p>
          <a:p>
            <a:pPr marL="457200" lvl="0" indent="-381000" algn="l" rtl="0">
              <a:spcBef>
                <a:spcPts val="0"/>
              </a:spcBef>
              <a:spcAft>
                <a:spcPts val="0"/>
              </a:spcAft>
              <a:buSzPts val="2400"/>
              <a:buChar char="▪"/>
            </a:pPr>
            <a:r>
              <a:rPr lang="en">
                <a:solidFill>
                  <a:schemeClr val="lt1"/>
                </a:solidFill>
              </a:rPr>
              <a:t>Leadership (Ready Trailman Rank only)</a:t>
            </a:r>
            <a:endParaRPr/>
          </a:p>
        </p:txBody>
      </p:sp>
      <p:sp>
        <p:nvSpPr>
          <p:cNvPr id="512" name="Google Shape;512;p68"/>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Rank Advancement</a:t>
            </a:r>
            <a:endParaRPr/>
          </a:p>
        </p:txBody>
      </p:sp>
      <p:pic>
        <p:nvPicPr>
          <p:cNvPr id="513" name="Google Shape;513;p68"/>
          <p:cNvPicPr preferRelativeResize="0"/>
          <p:nvPr/>
        </p:nvPicPr>
        <p:blipFill>
          <a:blip r:embed="rId3">
            <a:alphaModFix/>
          </a:blip>
          <a:stretch>
            <a:fillRect/>
          </a:stretch>
        </p:blipFill>
        <p:spPr>
          <a:xfrm>
            <a:off x="3728575" y="2910950"/>
            <a:ext cx="1686850" cy="1686850"/>
          </a:xfrm>
          <a:prstGeom prst="rect">
            <a:avLst/>
          </a:prstGeom>
          <a:noFill/>
          <a:ln>
            <a:noFill/>
          </a:ln>
        </p:spPr>
      </p:pic>
      <p:pic>
        <p:nvPicPr>
          <p:cNvPr id="514" name="Google Shape;514;p68"/>
          <p:cNvPicPr preferRelativeResize="0"/>
          <p:nvPr/>
        </p:nvPicPr>
        <p:blipFill>
          <a:blip r:embed="rId4">
            <a:alphaModFix/>
          </a:blip>
          <a:stretch>
            <a:fillRect/>
          </a:stretch>
        </p:blipFill>
        <p:spPr>
          <a:xfrm>
            <a:off x="6359750" y="2910951"/>
            <a:ext cx="1686850" cy="1686850"/>
          </a:xfrm>
          <a:prstGeom prst="rect">
            <a:avLst/>
          </a:prstGeom>
          <a:noFill/>
          <a:ln>
            <a:noFill/>
          </a:ln>
        </p:spPr>
      </p:pic>
      <p:pic>
        <p:nvPicPr>
          <p:cNvPr id="515" name="Google Shape;515;p68"/>
          <p:cNvPicPr preferRelativeResize="0"/>
          <p:nvPr/>
        </p:nvPicPr>
        <p:blipFill>
          <a:blip r:embed="rId5">
            <a:alphaModFix/>
          </a:blip>
          <a:stretch>
            <a:fillRect/>
          </a:stretch>
        </p:blipFill>
        <p:spPr>
          <a:xfrm>
            <a:off x="1097400" y="2910950"/>
            <a:ext cx="1686850" cy="168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1000"/>
                                        <p:tgtEl>
                                          <p:spTgt spid="5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fade">
                                      <p:cBhvr>
                                        <p:cTn id="12" dur="1000"/>
                                        <p:tgtEl>
                                          <p:spTgt spid="5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gtEl>
                                        <p:attrNameLst>
                                          <p:attrName>style.visibility</p:attrName>
                                        </p:attrNameLst>
                                      </p:cBhvr>
                                      <p:to>
                                        <p:strVal val="visible"/>
                                      </p:to>
                                    </p:set>
                                    <p:animEffect transition="in" filter="fade">
                                      <p:cBhvr>
                                        <p:cTn id="17" dur="1000"/>
                                        <p:tgtEl>
                                          <p:spTgt spid="5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1">
                                            <p:txEl>
                                              <p:pRg st="0" end="0"/>
                                            </p:txEl>
                                          </p:spTgt>
                                        </p:tgtEl>
                                        <p:attrNameLst>
                                          <p:attrName>style.visibility</p:attrName>
                                        </p:attrNameLst>
                                      </p:cBhvr>
                                      <p:to>
                                        <p:strVal val="visible"/>
                                      </p:to>
                                    </p:set>
                                    <p:animEffect transition="in" filter="fade">
                                      <p:cBhvr>
                                        <p:cTn id="22" dur="1000"/>
                                        <p:tgtEl>
                                          <p:spTgt spid="5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1">
                                            <p:txEl>
                                              <p:pRg st="1" end="1"/>
                                            </p:txEl>
                                          </p:spTgt>
                                        </p:tgtEl>
                                        <p:attrNameLst>
                                          <p:attrName>style.visibility</p:attrName>
                                        </p:attrNameLst>
                                      </p:cBhvr>
                                      <p:to>
                                        <p:strVal val="visible"/>
                                      </p:to>
                                    </p:set>
                                    <p:animEffect transition="in" filter="fade">
                                      <p:cBhvr>
                                        <p:cTn id="27" dur="1000"/>
                                        <p:tgtEl>
                                          <p:spTgt spid="5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1">
                                            <p:txEl>
                                              <p:pRg st="2" end="2"/>
                                            </p:txEl>
                                          </p:spTgt>
                                        </p:tgtEl>
                                        <p:attrNameLst>
                                          <p:attrName>style.visibility</p:attrName>
                                        </p:attrNameLst>
                                      </p:cBhvr>
                                      <p:to>
                                        <p:strVal val="visible"/>
                                      </p:to>
                                    </p:set>
                                    <p:animEffect transition="in" filter="fade">
                                      <p:cBhvr>
                                        <p:cTn id="32" dur="1000"/>
                                        <p:tgtEl>
                                          <p:spTgt spid="5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1">
                                            <p:txEl>
                                              <p:pRg st="3" end="3"/>
                                            </p:txEl>
                                          </p:spTgt>
                                        </p:tgtEl>
                                        <p:attrNameLst>
                                          <p:attrName>style.visibility</p:attrName>
                                        </p:attrNameLst>
                                      </p:cBhvr>
                                      <p:to>
                                        <p:strVal val="visible"/>
                                      </p:to>
                                    </p:set>
                                    <p:animEffect transition="in" filter="fade">
                                      <p:cBhvr>
                                        <p:cTn id="37" dur="1000"/>
                                        <p:tgtEl>
                                          <p:spTgt spid="5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9"/>
          <p:cNvSpPr txBox="1">
            <a:spLocks noGrp="1"/>
          </p:cNvSpPr>
          <p:nvPr>
            <p:ph type="body" idx="4294967295"/>
          </p:nvPr>
        </p:nvSpPr>
        <p:spPr>
          <a:xfrm>
            <a:off x="549600" y="1193525"/>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Troop Involvement</a:t>
            </a:r>
            <a:endParaRPr/>
          </a:p>
          <a:p>
            <a:pPr marL="457200" lvl="0" indent="-381000" algn="l" rtl="0">
              <a:spcBef>
                <a:spcPts val="0"/>
              </a:spcBef>
              <a:spcAft>
                <a:spcPts val="0"/>
              </a:spcAft>
              <a:buSzPts val="2400"/>
              <a:buChar char="▪"/>
            </a:pPr>
            <a:r>
              <a:rPr lang="en"/>
              <a:t>Navigator Worthy Life Award</a:t>
            </a:r>
            <a:endParaRPr/>
          </a:p>
          <a:p>
            <a:pPr marL="457200" lvl="0" indent="-381000" algn="l" rtl="0">
              <a:spcBef>
                <a:spcPts val="0"/>
              </a:spcBef>
              <a:spcAft>
                <a:spcPts val="0"/>
              </a:spcAft>
              <a:buSzPts val="2400"/>
              <a:buChar char="▪"/>
            </a:pPr>
            <a:r>
              <a:rPr lang="en"/>
              <a:t>Community/Area Service Project</a:t>
            </a:r>
            <a:endParaRPr/>
          </a:p>
        </p:txBody>
      </p:sp>
      <p:sp>
        <p:nvSpPr>
          <p:cNvPr id="521" name="Google Shape;521;p69"/>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Navigators Capstone Award</a:t>
            </a:r>
            <a:endParaRPr/>
          </a:p>
        </p:txBody>
      </p:sp>
      <p:pic>
        <p:nvPicPr>
          <p:cNvPr id="522" name="Google Shape;522;p69"/>
          <p:cNvPicPr preferRelativeResize="0"/>
          <p:nvPr/>
        </p:nvPicPr>
        <p:blipFill>
          <a:blip r:embed="rId3">
            <a:alphaModFix/>
          </a:blip>
          <a:stretch>
            <a:fillRect/>
          </a:stretch>
        </p:blipFill>
        <p:spPr>
          <a:xfrm>
            <a:off x="2815937" y="2893800"/>
            <a:ext cx="3512125" cy="132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0">
                                            <p:txEl>
                                              <p:pRg st="0" end="0"/>
                                            </p:txEl>
                                          </p:spTgt>
                                        </p:tgtEl>
                                        <p:attrNameLst>
                                          <p:attrName>style.visibility</p:attrName>
                                        </p:attrNameLst>
                                      </p:cBhvr>
                                      <p:to>
                                        <p:strVal val="visible"/>
                                      </p:to>
                                    </p:set>
                                    <p:animEffect transition="in" filter="fade">
                                      <p:cBhvr>
                                        <p:cTn id="12" dur="1000"/>
                                        <p:tgtEl>
                                          <p:spTgt spid="5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0">
                                            <p:txEl>
                                              <p:pRg st="1" end="1"/>
                                            </p:txEl>
                                          </p:spTgt>
                                        </p:tgtEl>
                                        <p:attrNameLst>
                                          <p:attrName>style.visibility</p:attrName>
                                        </p:attrNameLst>
                                      </p:cBhvr>
                                      <p:to>
                                        <p:strVal val="visible"/>
                                      </p:to>
                                    </p:set>
                                    <p:animEffect transition="in" filter="fade">
                                      <p:cBhvr>
                                        <p:cTn id="17" dur="1000"/>
                                        <p:tgtEl>
                                          <p:spTgt spid="5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0">
                                            <p:txEl>
                                              <p:pRg st="2" end="2"/>
                                            </p:txEl>
                                          </p:spTgt>
                                        </p:tgtEl>
                                        <p:attrNameLst>
                                          <p:attrName>style.visibility</p:attrName>
                                        </p:attrNameLst>
                                      </p:cBhvr>
                                      <p:to>
                                        <p:strVal val="visible"/>
                                      </p:to>
                                    </p:set>
                                    <p:animEffect transition="in" filter="fade">
                                      <p:cBhvr>
                                        <p:cTn id="22" dur="1000"/>
                                        <p:tgtEl>
                                          <p:spTgt spid="5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0"/>
          <p:cNvSpPr txBox="1">
            <a:spLocks noGrp="1"/>
          </p:cNvSpPr>
          <p:nvPr>
            <p:ph type="body" idx="4294967295"/>
          </p:nvPr>
        </p:nvSpPr>
        <p:spPr>
          <a:xfrm>
            <a:off x="549600" y="1193525"/>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lt1"/>
              </a:buClr>
              <a:buSzPts val="2400"/>
              <a:buChar char="▪"/>
            </a:pPr>
            <a:r>
              <a:rPr lang="en">
                <a:solidFill>
                  <a:schemeClr val="lt1"/>
                </a:solidFill>
              </a:rPr>
              <a:t>True Freedom Trail Badges</a:t>
            </a:r>
            <a:endParaRPr>
              <a:solidFill>
                <a:schemeClr val="lt1"/>
              </a:solidFill>
            </a:endParaRPr>
          </a:p>
          <a:p>
            <a:pPr marL="457200" lvl="0" indent="-381000" algn="l" rtl="0">
              <a:spcBef>
                <a:spcPts val="0"/>
              </a:spcBef>
              <a:spcAft>
                <a:spcPts val="0"/>
              </a:spcAft>
              <a:buClr>
                <a:schemeClr val="lt1"/>
              </a:buClr>
              <a:buSzPts val="2400"/>
              <a:buChar char="▪"/>
            </a:pPr>
            <a:r>
              <a:rPr lang="en">
                <a:solidFill>
                  <a:schemeClr val="lt1"/>
                </a:solidFill>
              </a:rPr>
              <a:t>Servant Service, Troop Involvement &amp; Leadership, and Freedom Trail Progress</a:t>
            </a:r>
            <a:endParaRPr/>
          </a:p>
        </p:txBody>
      </p:sp>
      <p:sp>
        <p:nvSpPr>
          <p:cNvPr id="528" name="Google Shape;528;p70"/>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Adventurers Rank Advancement</a:t>
            </a:r>
            <a:endParaRPr/>
          </a:p>
        </p:txBody>
      </p:sp>
      <p:pic>
        <p:nvPicPr>
          <p:cNvPr id="529" name="Google Shape;529;p70"/>
          <p:cNvPicPr preferRelativeResize="0"/>
          <p:nvPr/>
        </p:nvPicPr>
        <p:blipFill>
          <a:blip r:embed="rId3">
            <a:alphaModFix/>
          </a:blip>
          <a:stretch>
            <a:fillRect/>
          </a:stretch>
        </p:blipFill>
        <p:spPr>
          <a:xfrm>
            <a:off x="897825" y="2425638"/>
            <a:ext cx="2085975" cy="2200275"/>
          </a:xfrm>
          <a:prstGeom prst="rect">
            <a:avLst/>
          </a:prstGeom>
          <a:noFill/>
          <a:ln>
            <a:noFill/>
          </a:ln>
        </p:spPr>
      </p:pic>
      <p:pic>
        <p:nvPicPr>
          <p:cNvPr id="530" name="Google Shape;530;p70"/>
          <p:cNvPicPr preferRelativeResize="0"/>
          <p:nvPr/>
        </p:nvPicPr>
        <p:blipFill>
          <a:blip r:embed="rId4">
            <a:alphaModFix/>
          </a:blip>
          <a:stretch>
            <a:fillRect/>
          </a:stretch>
        </p:blipFill>
        <p:spPr>
          <a:xfrm>
            <a:off x="6217800" y="2430413"/>
            <a:ext cx="1828800" cy="2190750"/>
          </a:xfrm>
          <a:prstGeom prst="rect">
            <a:avLst/>
          </a:prstGeom>
          <a:noFill/>
          <a:ln>
            <a:noFill/>
          </a:ln>
        </p:spPr>
      </p:pic>
      <p:pic>
        <p:nvPicPr>
          <p:cNvPr id="531" name="Google Shape;531;p70"/>
          <p:cNvPicPr preferRelativeResize="0"/>
          <p:nvPr/>
        </p:nvPicPr>
        <p:blipFill>
          <a:blip r:embed="rId5">
            <a:alphaModFix/>
          </a:blip>
          <a:stretch>
            <a:fillRect/>
          </a:stretch>
        </p:blipFill>
        <p:spPr>
          <a:xfrm>
            <a:off x="3880262" y="2711174"/>
            <a:ext cx="1441074" cy="162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1000"/>
                                        <p:tgtEl>
                                          <p:spTgt spid="5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1"/>
                                        </p:tgtEl>
                                        <p:attrNameLst>
                                          <p:attrName>style.visibility</p:attrName>
                                        </p:attrNameLst>
                                      </p:cBhvr>
                                      <p:to>
                                        <p:strVal val="visible"/>
                                      </p:to>
                                    </p:set>
                                    <p:animEffect transition="in" filter="fade">
                                      <p:cBhvr>
                                        <p:cTn id="12" dur="1000"/>
                                        <p:tgtEl>
                                          <p:spTgt spid="5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0"/>
                                        </p:tgtEl>
                                        <p:attrNameLst>
                                          <p:attrName>style.visibility</p:attrName>
                                        </p:attrNameLst>
                                      </p:cBhvr>
                                      <p:to>
                                        <p:strVal val="visible"/>
                                      </p:to>
                                    </p:set>
                                    <p:animEffect transition="in" filter="fade">
                                      <p:cBhvr>
                                        <p:cTn id="17" dur="1000"/>
                                        <p:tgtEl>
                                          <p:spTgt spid="5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
                                            <p:txEl>
                                              <p:pRg st="0" end="0"/>
                                            </p:txEl>
                                          </p:spTgt>
                                        </p:tgtEl>
                                        <p:attrNameLst>
                                          <p:attrName>style.visibility</p:attrName>
                                        </p:attrNameLst>
                                      </p:cBhvr>
                                      <p:to>
                                        <p:strVal val="visible"/>
                                      </p:to>
                                    </p:set>
                                    <p:animEffect transition="in" filter="fade">
                                      <p:cBhvr>
                                        <p:cTn id="22" dur="1000"/>
                                        <p:tgtEl>
                                          <p:spTgt spid="5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7">
                                            <p:txEl>
                                              <p:pRg st="1" end="1"/>
                                            </p:txEl>
                                          </p:spTgt>
                                        </p:tgtEl>
                                        <p:attrNameLst>
                                          <p:attrName>style.visibility</p:attrName>
                                        </p:attrNameLst>
                                      </p:cBhvr>
                                      <p:to>
                                        <p:strVal val="visible"/>
                                      </p:to>
                                    </p:set>
                                    <p:animEffect transition="in" filter="fade">
                                      <p:cBhvr>
                                        <p:cTn id="27" dur="1000"/>
                                        <p:tgtEl>
                                          <p:spTgt spid="5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1"/>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Freedom Award</a:t>
            </a:r>
            <a:endParaRPr/>
          </a:p>
        </p:txBody>
      </p:sp>
      <p:sp>
        <p:nvSpPr>
          <p:cNvPr id="537" name="Google Shape;537;p71"/>
          <p:cNvSpPr txBox="1">
            <a:spLocks noGrp="1"/>
          </p:cNvSpPr>
          <p:nvPr>
            <p:ph type="body" idx="1"/>
          </p:nvPr>
        </p:nvSpPr>
        <p:spPr>
          <a:xfrm>
            <a:off x="549600" y="1193525"/>
            <a:ext cx="52557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Pinnacle Award for Trail Life</a:t>
            </a:r>
            <a:endParaRPr/>
          </a:p>
          <a:p>
            <a:pPr marL="457200" lvl="0" indent="-381000" algn="l" rtl="0">
              <a:spcBef>
                <a:spcPts val="0"/>
              </a:spcBef>
              <a:spcAft>
                <a:spcPts val="0"/>
              </a:spcAft>
              <a:buSzPts val="2400"/>
              <a:buChar char="▪"/>
            </a:pPr>
            <a:r>
              <a:rPr lang="en"/>
              <a:t>Freedom Experiences</a:t>
            </a:r>
            <a:endParaRPr/>
          </a:p>
          <a:p>
            <a:pPr marL="457200" lvl="0" indent="-381000" algn="l" rtl="0">
              <a:spcBef>
                <a:spcPts val="0"/>
              </a:spcBef>
              <a:spcAft>
                <a:spcPts val="0"/>
              </a:spcAft>
              <a:buSzPts val="2400"/>
              <a:buChar char="▪"/>
            </a:pPr>
            <a:r>
              <a:rPr lang="en"/>
              <a:t>Servant Leadership Project</a:t>
            </a:r>
            <a:endParaRPr/>
          </a:p>
          <a:p>
            <a:pPr marL="457200" lvl="0" indent="-381000" algn="l" rtl="0">
              <a:spcBef>
                <a:spcPts val="0"/>
              </a:spcBef>
              <a:spcAft>
                <a:spcPts val="0"/>
              </a:spcAft>
              <a:buSzPts val="2400"/>
              <a:buChar char="▪"/>
            </a:pPr>
            <a:r>
              <a:rPr lang="en"/>
              <a:t>Troop Involvement</a:t>
            </a:r>
            <a:endParaRPr/>
          </a:p>
          <a:p>
            <a:pPr marL="457200" lvl="0" indent="-381000" algn="l" rtl="0">
              <a:spcBef>
                <a:spcPts val="0"/>
              </a:spcBef>
              <a:spcAft>
                <a:spcPts val="0"/>
              </a:spcAft>
              <a:buSzPts val="2400"/>
              <a:buChar char="▪"/>
            </a:pPr>
            <a:r>
              <a:rPr lang="en"/>
              <a:t>Adventurer Worthy Life Award</a:t>
            </a:r>
            <a:endParaRPr/>
          </a:p>
        </p:txBody>
      </p:sp>
      <p:pic>
        <p:nvPicPr>
          <p:cNvPr id="538" name="Google Shape;538;p71"/>
          <p:cNvPicPr preferRelativeResize="0"/>
          <p:nvPr/>
        </p:nvPicPr>
        <p:blipFill>
          <a:blip r:embed="rId3">
            <a:alphaModFix/>
          </a:blip>
          <a:stretch>
            <a:fillRect/>
          </a:stretch>
        </p:blipFill>
        <p:spPr>
          <a:xfrm>
            <a:off x="5851100" y="869538"/>
            <a:ext cx="2961375" cy="35942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xEl>
                                              <p:pRg st="0" end="0"/>
                                            </p:txEl>
                                          </p:spTgt>
                                        </p:tgtEl>
                                        <p:attrNameLst>
                                          <p:attrName>style.visibility</p:attrName>
                                        </p:attrNameLst>
                                      </p:cBhvr>
                                      <p:to>
                                        <p:strVal val="visible"/>
                                      </p:to>
                                    </p:set>
                                    <p:animEffect transition="in" filter="fade">
                                      <p:cBhvr>
                                        <p:cTn id="7" dur="1000"/>
                                        <p:tgtEl>
                                          <p:spTgt spid="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7">
                                            <p:txEl>
                                              <p:pRg st="1" end="1"/>
                                            </p:txEl>
                                          </p:spTgt>
                                        </p:tgtEl>
                                        <p:attrNameLst>
                                          <p:attrName>style.visibility</p:attrName>
                                        </p:attrNameLst>
                                      </p:cBhvr>
                                      <p:to>
                                        <p:strVal val="visible"/>
                                      </p:to>
                                    </p:set>
                                    <p:animEffect transition="in" filter="fade">
                                      <p:cBhvr>
                                        <p:cTn id="12" dur="1000"/>
                                        <p:tgtEl>
                                          <p:spTgt spid="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7">
                                            <p:txEl>
                                              <p:pRg st="2" end="2"/>
                                            </p:txEl>
                                          </p:spTgt>
                                        </p:tgtEl>
                                        <p:attrNameLst>
                                          <p:attrName>style.visibility</p:attrName>
                                        </p:attrNameLst>
                                      </p:cBhvr>
                                      <p:to>
                                        <p:strVal val="visible"/>
                                      </p:to>
                                    </p:set>
                                    <p:animEffect transition="in" filter="fade">
                                      <p:cBhvr>
                                        <p:cTn id="17" dur="1000"/>
                                        <p:tgtEl>
                                          <p:spTgt spid="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7">
                                            <p:txEl>
                                              <p:pRg st="3" end="3"/>
                                            </p:txEl>
                                          </p:spTgt>
                                        </p:tgtEl>
                                        <p:attrNameLst>
                                          <p:attrName>style.visibility</p:attrName>
                                        </p:attrNameLst>
                                      </p:cBhvr>
                                      <p:to>
                                        <p:strVal val="visible"/>
                                      </p:to>
                                    </p:set>
                                    <p:animEffect transition="in" filter="fade">
                                      <p:cBhvr>
                                        <p:cTn id="22" dur="1000"/>
                                        <p:tgtEl>
                                          <p:spTgt spid="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7">
                                            <p:txEl>
                                              <p:pRg st="4" end="4"/>
                                            </p:txEl>
                                          </p:spTgt>
                                        </p:tgtEl>
                                        <p:attrNameLst>
                                          <p:attrName>style.visibility</p:attrName>
                                        </p:attrNameLst>
                                      </p:cBhvr>
                                      <p:to>
                                        <p:strVal val="visible"/>
                                      </p:to>
                                    </p:set>
                                    <p:animEffect transition="in" filter="fade">
                                      <p:cBhvr>
                                        <p:cTn id="27" dur="1000"/>
                                        <p:tgtEl>
                                          <p:spTgt spid="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ree Peaks Training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1151</Words>
  <Application>Microsoft Office PowerPoint</Application>
  <PresentationFormat>On-screen Show (16:9)</PresentationFormat>
  <Paragraphs>119</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Encode Sans</vt:lpstr>
      <vt:lpstr>Three Peaks Training Template</vt:lpstr>
      <vt:lpstr>Navigators/ Adventurers Program Overview</vt:lpstr>
      <vt:lpstr>Patrol Method Structure</vt:lpstr>
      <vt:lpstr>Worthy Life Award</vt:lpstr>
      <vt:lpstr>Navigators Program Overview</vt:lpstr>
      <vt:lpstr>Adventurers Program Overview</vt:lpstr>
      <vt:lpstr>Rank Advancement</vt:lpstr>
      <vt:lpstr>Navigators Capstone Award</vt:lpstr>
      <vt:lpstr>Adventurers Rank Advancement</vt:lpstr>
      <vt:lpstr>Freedom Award</vt:lpstr>
      <vt:lpstr>Core Skills Trail Badges</vt:lpstr>
      <vt:lpstr>True Freedom Trail Badges</vt:lpstr>
      <vt:lpstr>Frontiers</vt:lpstr>
      <vt:lpstr>Elective Trail Badges</vt:lpstr>
      <vt:lpstr>The Standard</vt:lpstr>
      <vt:lpstr>Tracking Resources</vt:lpstr>
      <vt:lpstr>Tracking Resources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Peaks Training</dc:title>
  <dc:creator>Seth</dc:creator>
  <cp:lastModifiedBy>Bennie Good</cp:lastModifiedBy>
  <cp:revision>8</cp:revision>
  <dcterms:modified xsi:type="dcterms:W3CDTF">2023-12-25T17:10:19Z</dcterms:modified>
</cp:coreProperties>
</file>